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72" r:id="rId4"/>
    <p:sldId id="273" r:id="rId5"/>
    <p:sldId id="258" r:id="rId6"/>
    <p:sldId id="274" r:id="rId7"/>
    <p:sldId id="278" r:id="rId8"/>
    <p:sldId id="275" r:id="rId9"/>
    <p:sldId id="276" r:id="rId10"/>
    <p:sldId id="277" r:id="rId11"/>
    <p:sldId id="286" r:id="rId12"/>
    <p:sldId id="259" r:id="rId13"/>
    <p:sldId id="291" r:id="rId14"/>
    <p:sldId id="293" r:id="rId15"/>
    <p:sldId id="287" r:id="rId16"/>
    <p:sldId id="288" r:id="rId17"/>
    <p:sldId id="289" r:id="rId18"/>
    <p:sldId id="295" r:id="rId19"/>
    <p:sldId id="290" r:id="rId20"/>
    <p:sldId id="281" r:id="rId21"/>
    <p:sldId id="282" r:id="rId22"/>
    <p:sldId id="283" r:id="rId23"/>
    <p:sldId id="284" r:id="rId24"/>
    <p:sldId id="285" r:id="rId25"/>
    <p:sldId id="260" r:id="rId26"/>
    <p:sldId id="296" r:id="rId27"/>
    <p:sldId id="294" r:id="rId28"/>
    <p:sldId id="279" r:id="rId29"/>
    <p:sldId id="280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20514-C307-4536-9FB6-63EB0E3A4923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734EE-A369-4BE5-A0BA-107CB06CDF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BB01BC-D619-4983-B20D-78FDC0E9196A}" type="slidenum">
              <a:rPr lang="en-US" altLang="zh-CN" smtClean="0"/>
              <a:pPr/>
              <a:t>7</a:t>
            </a:fld>
            <a:endParaRPr lang="en-US" altLang="zh-CN" smtClean="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096910-6CC5-45BD-9805-597E9BCC41E1}" type="slidenum">
              <a:rPr lang="en-US" altLang="zh-CN" sz="1200" i="0"/>
              <a:pPr algn="r"/>
              <a:t>7</a:t>
            </a:fld>
            <a:endParaRPr lang="en-US" altLang="zh-CN" sz="1200" i="0"/>
          </a:p>
        </p:txBody>
      </p:sp>
      <p:sp>
        <p:nvSpPr>
          <p:cNvPr id="4710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711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19FD91-286D-474C-ADBA-6633EAE52F82}" type="slidenum">
              <a:rPr lang="en-US" altLang="zh-CN" sz="1200" i="0">
                <a:sym typeface="Wingdings" pitchFamily="2" charset="2"/>
              </a:rPr>
              <a:pPr algn="r"/>
              <a:t>7</a:t>
            </a:fld>
            <a:endParaRPr lang="en-US" altLang="zh-CN" sz="1200" i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102AD-8BC4-4289-A14C-630EE7A369CD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b="1"/>
              <a:t>直线能量可再上提？流强指标不能降！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9BE59-B241-45B2-9F79-5BF01C51A996}" type="slidenum">
              <a:rPr lang="en-US" altLang="zh-CN" smtClean="0"/>
              <a:pPr/>
              <a:t>16</a:t>
            </a:fld>
            <a:endParaRPr lang="en-US" altLang="zh-CN" smtClean="0"/>
          </a:p>
        </p:txBody>
      </p:sp>
      <p:sp>
        <p:nvSpPr>
          <p:cNvPr id="5325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53253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E187EC-CD48-4AC1-B9A2-C2A9A39487A7}" type="slidenum">
              <a:rPr lang="en-US" altLang="zh-CN" sz="1200" i="0"/>
              <a:pPr algn="r"/>
              <a:t>16</a:t>
            </a:fld>
            <a:endParaRPr lang="en-US" altLang="zh-CN" sz="1200" i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45ABD-B6F1-47E7-9D5C-C4E1BA5E9047}" type="slidenum">
              <a:rPr lang="en-US" altLang="zh-CN" smtClean="0"/>
              <a:pPr/>
              <a:t>17</a:t>
            </a:fld>
            <a:endParaRPr lang="en-US" altLang="zh-CN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zh-CN" altLang="en-US" smtClean="0"/>
              <a:t>多功能辐照站加墙；直线</a:t>
            </a:r>
            <a:r>
              <a:rPr lang="en-US" altLang="zh-CN" smtClean="0"/>
              <a:t>U</a:t>
            </a:r>
            <a:r>
              <a:rPr lang="zh-CN" altLang="en-US" smtClean="0"/>
              <a:t>字形（低能段拐回）；</a:t>
            </a:r>
            <a:r>
              <a:rPr lang="en-US" altLang="zh-CN" smtClean="0"/>
              <a:t>FRS</a:t>
            </a:r>
            <a:r>
              <a:rPr lang="zh-CN" altLang="en-US" smtClean="0"/>
              <a:t>型设计</a:t>
            </a:r>
          </a:p>
          <a:p>
            <a:pPr marL="228600" indent="-228600" eaLnBrk="1" hangingPunct="1"/>
            <a:endParaRPr lang="zh-CN" altLang="en-US" smtClean="0"/>
          </a:p>
          <a:p>
            <a:pPr marL="228600" indent="-228600" eaLnBrk="1" hangingPunct="1">
              <a:buFontTx/>
              <a:buAutoNum type="arabicParenR"/>
            </a:pPr>
            <a:r>
              <a:rPr lang="zh-CN" altLang="en-US" smtClean="0"/>
              <a:t>两个注入点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zh-CN" altLang="en-US" smtClean="0"/>
              <a:t>破折线（双弯弯）去掉</a:t>
            </a:r>
          </a:p>
          <a:p>
            <a:pPr marL="228600" indent="-228600" eaLnBrk="1" hangingPunct="1">
              <a:buFontTx/>
              <a:buAutoNum type="arabicParenR"/>
            </a:pPr>
            <a:r>
              <a:rPr lang="zh-CN" altLang="en-US" smtClean="0"/>
              <a:t>材料线站换图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9E5B13-5995-4A6C-BC99-35ECEC8CD995}" type="slidenum">
              <a:rPr lang="en-US" altLang="zh-CN" smtClean="0"/>
              <a:pPr/>
              <a:t>19</a:t>
            </a:fld>
            <a:endParaRPr lang="en-US" altLang="zh-CN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In</a:t>
            </a:r>
            <a:r>
              <a:rPr lang="zh-CN" altLang="en-US" smtClean="0"/>
              <a:t>用激光离子源：</a:t>
            </a:r>
            <a:r>
              <a:rPr lang="en-US" altLang="zh-CN" smtClean="0"/>
              <a:t>10^12</a:t>
            </a:r>
            <a:r>
              <a:rPr lang="zh-CN" altLang="en-US" smtClean="0"/>
              <a:t>为隐性目标。</a:t>
            </a:r>
          </a:p>
          <a:p>
            <a:pPr eaLnBrk="1" hangingPunct="1"/>
            <a:endParaRPr lang="zh-CN" altLang="en-US" smtClean="0"/>
          </a:p>
          <a:p>
            <a:pPr eaLnBrk="1" hangingPunct="1"/>
            <a:r>
              <a:rPr lang="en-US" altLang="zh-CN" smtClean="0"/>
              <a:t>HIRFL</a:t>
            </a:r>
            <a:r>
              <a:rPr lang="zh-CN" altLang="en-US" smtClean="0"/>
              <a:t>指标：输出能量</a:t>
            </a:r>
            <a:r>
              <a:rPr lang="en-US" altLang="zh-CN" smtClean="0"/>
              <a:t>20J, </a:t>
            </a:r>
            <a:r>
              <a:rPr lang="zh-CN" altLang="en-US" smtClean="0"/>
              <a:t>能量沉积率</a:t>
            </a:r>
            <a:r>
              <a:rPr lang="en-US" altLang="zh-CN" smtClean="0"/>
              <a:t>0.1J/g</a:t>
            </a:r>
          </a:p>
          <a:p>
            <a:pPr eaLnBrk="1" hangingPunct="1"/>
            <a:r>
              <a:rPr lang="en-US" altLang="zh-CN" smtClean="0"/>
              <a:t>SIS18</a:t>
            </a:r>
            <a:r>
              <a:rPr lang="zh-CN" altLang="en-US" smtClean="0"/>
              <a:t>指标：输出能量</a:t>
            </a:r>
            <a:r>
              <a:rPr lang="en-US" altLang="zh-CN" smtClean="0"/>
              <a:t>60J, </a:t>
            </a:r>
            <a:r>
              <a:rPr lang="zh-CN" altLang="en-US" smtClean="0"/>
              <a:t>能量沉积率</a:t>
            </a:r>
            <a:r>
              <a:rPr lang="en-US" altLang="zh-CN" smtClean="0"/>
              <a:t>1kJ/g</a:t>
            </a:r>
          </a:p>
          <a:p>
            <a:pPr eaLnBrk="1" hangingPunct="1"/>
            <a:r>
              <a:rPr lang="en-US" altLang="zh-CN" smtClean="0"/>
              <a:t>SIS100</a:t>
            </a:r>
            <a:r>
              <a:rPr lang="zh-CN" altLang="en-US" smtClean="0"/>
              <a:t>指标：输出能量</a:t>
            </a:r>
            <a:r>
              <a:rPr lang="en-US" altLang="zh-CN" smtClean="0"/>
              <a:t>6kJ, </a:t>
            </a:r>
            <a:r>
              <a:rPr lang="zh-CN" altLang="en-US" smtClean="0"/>
              <a:t>能量沉积率</a:t>
            </a:r>
            <a:r>
              <a:rPr lang="en-US" altLang="zh-CN" smtClean="0"/>
              <a:t>100kJ/g</a:t>
            </a:r>
          </a:p>
          <a:p>
            <a:pPr eaLnBrk="1" hangingPunct="1"/>
            <a:r>
              <a:rPr lang="en-US" altLang="zh-CN" smtClean="0"/>
              <a:t>LIAF</a:t>
            </a:r>
            <a:r>
              <a:rPr lang="zh-CN" altLang="en-US" smtClean="0"/>
              <a:t>指标：输出能量</a:t>
            </a:r>
            <a:r>
              <a:rPr lang="en-US" altLang="zh-CN" smtClean="0"/>
              <a:t>10kJ, </a:t>
            </a:r>
            <a:r>
              <a:rPr lang="zh-CN" altLang="en-US" smtClean="0"/>
              <a:t>能量沉积率</a:t>
            </a:r>
            <a:r>
              <a:rPr lang="en-US" altLang="zh-CN" smtClean="0"/>
              <a:t>&lt;200kJ/g</a:t>
            </a:r>
          </a:p>
          <a:p>
            <a:pPr eaLnBrk="1" hangingPunct="1"/>
            <a:endParaRPr lang="en-US" altLang="zh-CN" smtClean="0"/>
          </a:p>
          <a:p>
            <a:pPr eaLnBrk="1" hangingPunct="1"/>
            <a:r>
              <a:rPr lang="zh-CN" altLang="en-US" smtClean="0"/>
              <a:t>入射粒子种类 </a:t>
            </a:r>
            <a:r>
              <a:rPr lang="en-US" altLang="zh-CN" smtClean="0"/>
              <a:t>Kr</a:t>
            </a:r>
          </a:p>
          <a:p>
            <a:pPr eaLnBrk="1" hangingPunct="1"/>
            <a:r>
              <a:rPr lang="zh-CN" altLang="en-US" smtClean="0"/>
              <a:t>能量 </a:t>
            </a:r>
            <a:r>
              <a:rPr lang="en-US" altLang="zh-CN" smtClean="0"/>
              <a:t>0.4 GeV/u</a:t>
            </a:r>
          </a:p>
          <a:p>
            <a:pPr eaLnBrk="1" hangingPunct="1"/>
            <a:r>
              <a:rPr lang="zh-CN" altLang="en-US" smtClean="0"/>
              <a:t>束流强度 </a:t>
            </a:r>
            <a:r>
              <a:rPr lang="en-US" altLang="zh-CN" smtClean="0"/>
              <a:t>1*10^12 ppp</a:t>
            </a:r>
          </a:p>
          <a:p>
            <a:pPr eaLnBrk="1" hangingPunct="1"/>
            <a:r>
              <a:rPr lang="zh-CN" altLang="en-US" smtClean="0"/>
              <a:t>束流总能量 </a:t>
            </a:r>
            <a:r>
              <a:rPr lang="en-US" altLang="zh-CN" smtClean="0"/>
              <a:t>5.3kJ</a:t>
            </a:r>
          </a:p>
          <a:p>
            <a:pPr eaLnBrk="1" hangingPunct="1"/>
            <a:r>
              <a:rPr lang="zh-CN" altLang="en-US" smtClean="0"/>
              <a:t>纵向长度 </a:t>
            </a:r>
            <a:r>
              <a:rPr lang="en-US" altLang="zh-CN" smtClean="0"/>
              <a:t>100ns</a:t>
            </a:r>
          </a:p>
          <a:p>
            <a:pPr eaLnBrk="1" hangingPunct="1"/>
            <a:r>
              <a:rPr lang="zh-CN" altLang="en-US" smtClean="0"/>
              <a:t>束流功率 </a:t>
            </a:r>
            <a:r>
              <a:rPr lang="en-US" altLang="zh-CN" smtClean="0"/>
              <a:t>53GW</a:t>
            </a:r>
          </a:p>
          <a:p>
            <a:pPr eaLnBrk="1" hangingPunct="1"/>
            <a:r>
              <a:rPr lang="zh-CN" altLang="en-US" smtClean="0"/>
              <a:t>束斑直径 </a:t>
            </a:r>
            <a:r>
              <a:rPr lang="en-US" altLang="zh-CN" smtClean="0"/>
              <a:t>&lt;1mm / 0.15~1mm</a:t>
            </a:r>
          </a:p>
          <a:p>
            <a:pPr eaLnBrk="1" hangingPunct="1"/>
            <a:r>
              <a:rPr lang="zh-CN" altLang="en-US" smtClean="0"/>
              <a:t>单位沉积能量 </a:t>
            </a:r>
            <a:r>
              <a:rPr lang="en-US" altLang="zh-CN" smtClean="0"/>
              <a:t>46kJ/g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1D788-3A1C-4333-A18B-2B1F8CB0A66A}" type="slidenum">
              <a:rPr lang="en-US" altLang="zh-CN" smtClean="0"/>
              <a:pPr/>
              <a:t>21</a:t>
            </a:fld>
            <a:endParaRPr lang="en-US" altLang="zh-CN" smtClean="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8342E4-1007-4D69-A2E7-C94AFAF35383}" type="slidenum">
              <a:rPr lang="en-US" altLang="zh-CN" sz="1200" i="0"/>
              <a:pPr algn="r"/>
              <a:t>21</a:t>
            </a:fld>
            <a:endParaRPr lang="en-US" altLang="zh-CN" sz="1200" i="0"/>
          </a:p>
        </p:txBody>
      </p:sp>
      <p:sp>
        <p:nvSpPr>
          <p:cNvPr id="4915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8397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DB74EDF-ED1A-4319-8A33-448BCDACDCDB}" type="slidenum">
              <a:rPr lang="zh-CN" altLang="en-US" sz="1200" i="0">
                <a:latin typeface="+mn-lt"/>
                <a:ea typeface="+mn-ea"/>
              </a:rPr>
              <a:pPr algn="r">
                <a:defRPr/>
              </a:pPr>
              <a:t>21</a:t>
            </a:fld>
            <a:endParaRPr lang="zh-CN" altLang="en-US" sz="1200" i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E1812-427A-4419-8357-F15E3936BFEC}" type="slidenum">
              <a:rPr lang="en-US" altLang="zh-CN" smtClean="0"/>
              <a:pPr/>
              <a:t>22</a:t>
            </a:fld>
            <a:endParaRPr lang="en-US" altLang="zh-CN" smtClean="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A90926-D685-4EF3-B3BF-4FAA3B48DD89}" type="slidenum">
              <a:rPr lang="en-US" altLang="zh-CN" sz="1200" i="0"/>
              <a:pPr algn="r"/>
              <a:t>22</a:t>
            </a:fld>
            <a:endParaRPr lang="en-US" altLang="zh-CN" sz="1200" i="0"/>
          </a:p>
        </p:txBody>
      </p:sp>
      <p:sp>
        <p:nvSpPr>
          <p:cNvPr id="5018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972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C49AE86-EA14-4DF2-BCF4-962D5B00A3A9}" type="slidenum">
              <a:rPr lang="zh-CN" altLang="en-US" sz="1200" i="0">
                <a:latin typeface="+mn-lt"/>
                <a:ea typeface="+mn-ea"/>
              </a:rPr>
              <a:pPr algn="r">
                <a:defRPr/>
              </a:pPr>
              <a:t>22</a:t>
            </a:fld>
            <a:endParaRPr lang="zh-CN" altLang="en-US" sz="1200" i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F96F8-508F-4349-B6BC-3CDEC07DC1DD}" type="slidenum">
              <a:rPr lang="en-US" altLang="zh-CN" smtClean="0"/>
              <a:pPr/>
              <a:t>23</a:t>
            </a:fld>
            <a:endParaRPr lang="en-US" altLang="zh-CN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D19C55-7758-4215-BFDF-9951EC7FDE46}" type="slidenum">
              <a:rPr lang="en-US" altLang="zh-CN" sz="1200" i="0"/>
              <a:pPr algn="r"/>
              <a:t>23</a:t>
            </a:fld>
            <a:endParaRPr lang="en-US" altLang="zh-CN" sz="1200" i="0"/>
          </a:p>
        </p:txBody>
      </p:sp>
      <p:sp>
        <p:nvSpPr>
          <p:cNvPr id="5120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49F0CA1-DEBD-47F0-B5A7-1B118842ED0B}" type="slidenum">
              <a:rPr lang="zh-CN" altLang="en-US" sz="1200" i="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zh-CN" altLang="en-US" sz="1200" i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DD5FC-D338-4B97-912E-A8996D6D44C0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  <p:sp>
        <p:nvSpPr>
          <p:cNvPr id="5222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  <p:sp>
        <p:nvSpPr>
          <p:cNvPr id="860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E1D096B-9F19-4A99-BA17-C399FF462BC2}" type="slidenum">
              <a:rPr lang="zh-CN" altLang="en-US" sz="1200" i="0">
                <a:latin typeface="+mn-lt"/>
                <a:ea typeface="+mn-ea"/>
              </a:rPr>
              <a:pPr algn="r">
                <a:defRPr/>
              </a:pPr>
              <a:t>24</a:t>
            </a:fld>
            <a:endParaRPr lang="en-US" altLang="zh-CN" sz="1200" i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FA16-34AA-4D7A-8964-AE510FA40C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4195A-198E-4FE7-8D97-9DB455C1CA9B}" type="datetimeFigureOut">
              <a:rPr lang="zh-CN" altLang="en-US" smtClean="0"/>
              <a:pPr/>
              <a:t>2012/2/28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F8A68-B3FF-4583-B34F-CDC33AEC87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wmf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28.jpeg"/><Relationship Id="rId10" Type="http://schemas.openxmlformats.org/officeDocument/2006/relationships/image" Target="../media/image55.jpeg"/><Relationship Id="rId4" Type="http://schemas.openxmlformats.org/officeDocument/2006/relationships/image" Target="../media/image50.jpe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w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758314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zh-CN" sz="4400" dirty="0">
                <a:solidFill>
                  <a:srgbClr val="0000CC"/>
                </a:solidFill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Overview of </a:t>
            </a:r>
            <a:r>
              <a:rPr lang="en-GB" altLang="zh-CN" sz="4400" dirty="0" smtClean="0">
                <a:solidFill>
                  <a:srgbClr val="0000CC"/>
                </a:solidFill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Storage-Ring Projects at </a:t>
            </a:r>
            <a:r>
              <a:rPr lang="en-GB" altLang="zh-CN" sz="4400" dirty="0">
                <a:solidFill>
                  <a:srgbClr val="0000CC"/>
                </a:solidFill>
                <a:latin typeface="Arial Black" pitchFamily="34" charset="0"/>
                <a:ea typeface="Arial Unicode MS" pitchFamily="34" charset="-122"/>
                <a:cs typeface="Arial Unicode MS" pitchFamily="34" charset="-122"/>
              </a:rPr>
              <a:t>Lanzhou</a:t>
            </a:r>
            <a:endParaRPr lang="zh-CN" altLang="en-US" sz="4400" dirty="0">
              <a:solidFill>
                <a:srgbClr val="0000CC"/>
              </a:solidFill>
              <a:latin typeface="Arial Black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3284984"/>
            <a:ext cx="233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 Black" pitchFamily="34" charset="0"/>
              </a:rPr>
              <a:t>Xinwen Ma</a:t>
            </a:r>
            <a:endParaRPr lang="zh-CN" altLang="en-US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437112"/>
            <a:ext cx="8456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 Black" pitchFamily="34" charset="0"/>
              </a:rPr>
              <a:t>Institute of Modern Physics, Chinese Academy of Sciences</a:t>
            </a:r>
            <a:endParaRPr lang="zh-CN" altLang="en-US" sz="20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6165304"/>
            <a:ext cx="55667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sz="2200" dirty="0" smtClean="0"/>
              <a:t>ILIMA Meeting @ GSI-Helmholtz, 28, Feb, 2012</a:t>
            </a:r>
            <a:endParaRPr lang="zh-CN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b="5627"/>
          <a:stretch>
            <a:fillRect/>
          </a:stretch>
        </p:blipFill>
        <p:spPr bwMode="auto">
          <a:xfrm>
            <a:off x="152400" y="914400"/>
            <a:ext cx="8763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3403600" y="4037013"/>
            <a:ext cx="0" cy="1127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3397250" y="3919538"/>
            <a:ext cx="227013" cy="1127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 rot="-2700000">
            <a:off x="3706813" y="2913063"/>
            <a:ext cx="1873250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zh-CN" altLang="zh-CN" i="0">
              <a:solidFill>
                <a:srgbClr val="0000CC"/>
              </a:solidFill>
            </a:endParaRP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304800" y="1066800"/>
            <a:ext cx="2895600" cy="2209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3429000" y="1143000"/>
            <a:ext cx="1676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4267200" y="4495800"/>
            <a:ext cx="1752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6400800" y="3048000"/>
            <a:ext cx="22098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1514" name="Picture 7"/>
          <p:cNvPicPr>
            <a:picLocks noChangeAspect="1" noChangeArrowheads="1"/>
          </p:cNvPicPr>
          <p:nvPr/>
        </p:nvPicPr>
        <p:blipFill>
          <a:blip r:embed="rId3" cstate="print"/>
          <a:srcRect l="25331" t="10559" r="24268" b="36691"/>
          <a:stretch>
            <a:fillRect/>
          </a:stretch>
        </p:blipFill>
        <p:spPr bwMode="auto">
          <a:xfrm>
            <a:off x="381000" y="1752600"/>
            <a:ext cx="261461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/>
          <p:cNvPicPr>
            <a:picLocks noChangeAspect="1" noChangeArrowheads="1"/>
          </p:cNvPicPr>
          <p:nvPr/>
        </p:nvPicPr>
        <p:blipFill>
          <a:blip r:embed="rId4" cstate="print"/>
          <a:srcRect l="5055" t="2716" r="16147" b="3020"/>
          <a:stretch>
            <a:fillRect/>
          </a:stretch>
        </p:blipFill>
        <p:spPr bwMode="auto">
          <a:xfrm>
            <a:off x="5715000" y="2819400"/>
            <a:ext cx="2760663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AutoShape 6"/>
          <p:cNvSpPr>
            <a:spLocks noChangeArrowheads="1"/>
          </p:cNvSpPr>
          <p:nvPr/>
        </p:nvSpPr>
        <p:spPr bwMode="auto">
          <a:xfrm>
            <a:off x="3276600" y="4648200"/>
            <a:ext cx="2362200" cy="457200"/>
          </a:xfrm>
          <a:prstGeom prst="wedgeRoundRectCallout">
            <a:avLst>
              <a:gd name="adj1" fmla="val 7458"/>
              <a:gd name="adj2" fmla="val -38125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000" b="1" i="0" dirty="0">
                <a:solidFill>
                  <a:srgbClr val="0D02E0"/>
                </a:solidFill>
                <a:ea typeface="黑体" pitchFamily="49" charset="-122"/>
              </a:rPr>
              <a:t>Waiting point </a:t>
            </a:r>
            <a:r>
              <a:rPr lang="en-US" altLang="zh-CN" sz="2000" b="1" i="0" baseline="30000" dirty="0">
                <a:solidFill>
                  <a:srgbClr val="0D02E0"/>
                </a:solidFill>
                <a:ea typeface="黑体" pitchFamily="49" charset="-122"/>
              </a:rPr>
              <a:t>64</a:t>
            </a:r>
            <a:r>
              <a:rPr lang="en-US" altLang="zh-CN" sz="2000" b="1" i="0" dirty="0">
                <a:solidFill>
                  <a:srgbClr val="0D02E0"/>
                </a:solidFill>
                <a:ea typeface="黑体" pitchFamily="49" charset="-122"/>
              </a:rPr>
              <a:t>Ge?</a:t>
            </a:r>
          </a:p>
        </p:txBody>
      </p:sp>
      <p:sp>
        <p:nvSpPr>
          <p:cNvPr id="21517" name="Line 49"/>
          <p:cNvSpPr>
            <a:spLocks noChangeShapeType="1"/>
          </p:cNvSpPr>
          <p:nvPr/>
        </p:nvSpPr>
        <p:spPr bwMode="auto">
          <a:xfrm>
            <a:off x="152400" y="838200"/>
            <a:ext cx="41148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228600"/>
            <a:ext cx="5257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100" b="1" i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Importance of </a:t>
            </a:r>
            <a:r>
              <a:rPr lang="en-US" altLang="zh-CN" sz="3100" b="1" i="0" baseline="3000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65</a:t>
            </a:r>
            <a:r>
              <a:rPr lang="en-US" altLang="zh-CN" sz="3100" b="1" i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As Mass  </a:t>
            </a: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2590800" y="5562600"/>
            <a:ext cx="2057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520" name="Rectangle 14"/>
          <p:cNvSpPr>
            <a:spLocks noChangeArrowheads="1"/>
          </p:cNvSpPr>
          <p:nvPr/>
        </p:nvSpPr>
        <p:spPr bwMode="auto">
          <a:xfrm>
            <a:off x="2743200" y="5867400"/>
            <a:ext cx="6096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200" b="1" i="0" baseline="30000" dirty="0">
                <a:solidFill>
                  <a:srgbClr val="FF0000"/>
                </a:solidFill>
              </a:rPr>
              <a:t>65</a:t>
            </a:r>
            <a:r>
              <a:rPr lang="en-US" altLang="zh-CN" sz="2200" b="1" i="0" dirty="0">
                <a:solidFill>
                  <a:srgbClr val="FF0000"/>
                </a:solidFill>
              </a:rPr>
              <a:t>As is unbound with respect to proton emission</a:t>
            </a:r>
          </a:p>
          <a:p>
            <a:r>
              <a:rPr lang="en-US" altLang="zh-CN" sz="2200" b="1" i="0" baseline="30000" dirty="0">
                <a:solidFill>
                  <a:srgbClr val="FF0000"/>
                </a:solidFill>
              </a:rPr>
              <a:t>64</a:t>
            </a:r>
            <a:r>
              <a:rPr lang="en-US" altLang="zh-CN" sz="2200" b="1" i="0" dirty="0">
                <a:solidFill>
                  <a:srgbClr val="FF0000"/>
                </a:solidFill>
              </a:rPr>
              <a:t>Ge is not a waiting point in the </a:t>
            </a:r>
            <a:r>
              <a:rPr lang="en-US" altLang="zh-CN" sz="2200" b="1" i="0" dirty="0" err="1">
                <a:solidFill>
                  <a:srgbClr val="FF0000"/>
                </a:solidFill>
              </a:rPr>
              <a:t>rp</a:t>
            </a:r>
            <a:r>
              <a:rPr lang="en-US" altLang="zh-CN" sz="2200" b="1" i="0" dirty="0">
                <a:solidFill>
                  <a:srgbClr val="FF0000"/>
                </a:solidFill>
              </a:rPr>
              <a:t>- process</a:t>
            </a:r>
          </a:p>
        </p:txBody>
      </p:sp>
      <p:sp>
        <p:nvSpPr>
          <p:cNvPr id="21521" name="Rectangle 20"/>
          <p:cNvSpPr>
            <a:spLocks noChangeArrowheads="1"/>
          </p:cNvSpPr>
          <p:nvPr/>
        </p:nvSpPr>
        <p:spPr bwMode="auto">
          <a:xfrm>
            <a:off x="2051720" y="5434013"/>
            <a:ext cx="70904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0" dirty="0">
                <a:solidFill>
                  <a:srgbClr val="0000FF"/>
                </a:solidFill>
              </a:rPr>
              <a:t>90% of the reaction flow passes through 64Ge via proton capture</a:t>
            </a:r>
          </a:p>
        </p:txBody>
      </p:sp>
      <p:sp>
        <p:nvSpPr>
          <p:cNvPr id="21522" name="Text Box 21"/>
          <p:cNvSpPr txBox="1">
            <a:spLocks noChangeArrowheads="1"/>
          </p:cNvSpPr>
          <p:nvPr/>
        </p:nvSpPr>
        <p:spPr bwMode="auto">
          <a:xfrm>
            <a:off x="304800" y="990600"/>
            <a:ext cx="5329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altLang="zh-CN" sz="3200" b="1" i="0">
                <a:solidFill>
                  <a:srgbClr val="FF0000"/>
                </a:solidFill>
              </a:rPr>
              <a:t>S</a:t>
            </a:r>
            <a:r>
              <a:rPr lang="en-US" altLang="zh-CN" sz="3200" b="1" i="0" baseline="-25000">
                <a:solidFill>
                  <a:srgbClr val="FF0000"/>
                </a:solidFill>
              </a:rPr>
              <a:t>p</a:t>
            </a:r>
            <a:r>
              <a:rPr lang="en-US" altLang="zh-CN" sz="3200" b="1" i="0">
                <a:solidFill>
                  <a:srgbClr val="FF0000"/>
                </a:solidFill>
              </a:rPr>
              <a:t>(</a:t>
            </a:r>
            <a:r>
              <a:rPr lang="en-US" altLang="zh-CN" sz="3200" b="1" i="0" baseline="30000">
                <a:solidFill>
                  <a:srgbClr val="FF0000"/>
                </a:solidFill>
              </a:rPr>
              <a:t>65</a:t>
            </a:r>
            <a:r>
              <a:rPr lang="en-US" altLang="zh-CN" sz="3200" b="1" i="0">
                <a:solidFill>
                  <a:srgbClr val="FF0000"/>
                </a:solidFill>
              </a:rPr>
              <a:t>As) = -90 (85) keV</a:t>
            </a:r>
          </a:p>
        </p:txBody>
      </p:sp>
      <p:sp>
        <p:nvSpPr>
          <p:cNvPr id="21523" name="Text Box 22"/>
          <p:cNvSpPr txBox="1">
            <a:spLocks noChangeArrowheads="1"/>
          </p:cNvSpPr>
          <p:nvPr/>
        </p:nvSpPr>
        <p:spPr bwMode="auto">
          <a:xfrm>
            <a:off x="5259388" y="533400"/>
            <a:ext cx="290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0">
                <a:solidFill>
                  <a:srgbClr val="006699"/>
                </a:solidFill>
              </a:rPr>
              <a:t>PRL 106, 112501(2011)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IRFL-CSR-upgrade-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1800" y="1022350"/>
            <a:ext cx="69342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 cstate="print"/>
          <a:srcRect l="5882" r="3922" b="3764"/>
          <a:stretch>
            <a:fillRect/>
          </a:stretch>
        </p:blipFill>
        <p:spPr bwMode="auto">
          <a:xfrm>
            <a:off x="6808788" y="5137150"/>
            <a:ext cx="1573212" cy="167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4191000" y="513715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0">
                <a:solidFill>
                  <a:srgbClr val="FF0000"/>
                </a:solidFill>
              </a:rPr>
              <a:t>HPLUS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3765550" y="323215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i="0">
                <a:solidFill>
                  <a:srgbClr val="FF0000"/>
                </a:solidFill>
              </a:rPr>
              <a:t>HILAC</a:t>
            </a: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3124200" y="3536950"/>
            <a:ext cx="2057400" cy="3714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endParaRPr lang="zh-CN" altLang="zh-CN" sz="2000" i="0">
              <a:ea typeface="黑体" pitchFamily="49" charset="-122"/>
            </a:endParaRPr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8337550" y="3079750"/>
            <a:ext cx="0" cy="6858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8" name="Oval 9"/>
          <p:cNvSpPr>
            <a:spLocks noChangeArrowheads="1"/>
          </p:cNvSpPr>
          <p:nvPr/>
        </p:nvSpPr>
        <p:spPr bwMode="auto">
          <a:xfrm>
            <a:off x="4343400" y="544195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endParaRPr lang="zh-CN" altLang="zh-CN" sz="2000" i="0">
              <a:ea typeface="黑体" pitchFamily="49" charset="-122"/>
            </a:endParaRPr>
          </a:p>
        </p:txBody>
      </p:sp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-602456" y="4520406"/>
            <a:ext cx="3505200" cy="1081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70" name="Line 11"/>
          <p:cNvSpPr>
            <a:spLocks noChangeShapeType="1"/>
          </p:cNvSpPr>
          <p:nvPr/>
        </p:nvSpPr>
        <p:spPr bwMode="auto">
          <a:xfrm flipH="1" flipV="1">
            <a:off x="4876800" y="5746750"/>
            <a:ext cx="1905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 flipV="1">
            <a:off x="1676400" y="3841750"/>
            <a:ext cx="14478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0972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841750"/>
            <a:ext cx="1676400" cy="1168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0973" name="Rectangle 14"/>
          <p:cNvSpPr>
            <a:spLocks noChangeArrowheads="1"/>
          </p:cNvSpPr>
          <p:nvPr/>
        </p:nvSpPr>
        <p:spPr bwMode="auto">
          <a:xfrm>
            <a:off x="5257800" y="3003550"/>
            <a:ext cx="304800" cy="609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endParaRPr lang="zh-CN" altLang="zh-CN" sz="2000" i="0">
              <a:ea typeface="黑体" pitchFamily="49" charset="-122"/>
            </a:endParaRPr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 flipH="1" flipV="1">
            <a:off x="5486400" y="3003550"/>
            <a:ext cx="1219200" cy="990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5" name="Rectangle 16"/>
          <p:cNvSpPr>
            <a:spLocks noChangeArrowheads="1"/>
          </p:cNvSpPr>
          <p:nvPr/>
        </p:nvSpPr>
        <p:spPr bwMode="auto">
          <a:xfrm>
            <a:off x="4760728" y="2918272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0" dirty="0">
                <a:solidFill>
                  <a:srgbClr val="0000FF"/>
                </a:solidFill>
              </a:rPr>
              <a:t>ETF U</a:t>
            </a:r>
          </a:p>
        </p:txBody>
      </p:sp>
      <p:pic>
        <p:nvPicPr>
          <p:cNvPr id="40976" name="Picture 9" descr="Picture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631950"/>
            <a:ext cx="139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9" descr="Picture 5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022350"/>
            <a:ext cx="1066800" cy="2138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78" name="Rectangle 23"/>
          <p:cNvSpPr>
            <a:spLocks noChangeArrowheads="1"/>
          </p:cNvSpPr>
          <p:nvPr/>
        </p:nvSpPr>
        <p:spPr bwMode="auto">
          <a:xfrm>
            <a:off x="2743200" y="1555750"/>
            <a:ext cx="287338" cy="6477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110000"/>
              </a:lnSpc>
            </a:pPr>
            <a:endParaRPr lang="zh-CN" altLang="zh-CN" sz="2000" i="0">
              <a:ea typeface="黑体" pitchFamily="49" charset="-122"/>
            </a:endParaRPr>
          </a:p>
        </p:txBody>
      </p:sp>
      <p:sp>
        <p:nvSpPr>
          <p:cNvPr id="40979" name="Line 24"/>
          <p:cNvSpPr>
            <a:spLocks noChangeShapeType="1"/>
          </p:cNvSpPr>
          <p:nvPr/>
        </p:nvSpPr>
        <p:spPr bwMode="auto">
          <a:xfrm>
            <a:off x="1752600" y="1327150"/>
            <a:ext cx="990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0" name="Text Box 25"/>
          <p:cNvSpPr txBox="1">
            <a:spLocks noChangeArrowheads="1"/>
          </p:cNvSpPr>
          <p:nvPr/>
        </p:nvSpPr>
        <p:spPr bwMode="auto">
          <a:xfrm>
            <a:off x="1981200" y="1098550"/>
            <a:ext cx="15859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0">
                <a:solidFill>
                  <a:srgbClr val="FF0000"/>
                </a:solidFill>
                <a:ea typeface="黑体" pitchFamily="49" charset="-122"/>
              </a:rPr>
              <a:t>SSC-LINAC</a:t>
            </a:r>
          </a:p>
        </p:txBody>
      </p:sp>
      <p:sp>
        <p:nvSpPr>
          <p:cNvPr id="40981" name="Rectangle 8"/>
          <p:cNvSpPr>
            <a:spLocks noChangeArrowheads="1"/>
          </p:cNvSpPr>
          <p:nvPr/>
        </p:nvSpPr>
        <p:spPr bwMode="gray">
          <a:xfrm>
            <a:off x="5410200" y="1127125"/>
            <a:ext cx="3886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CN" sz="2000" b="1" i="0">
                <a:solidFill>
                  <a:srgbClr val="003366"/>
                </a:solidFill>
                <a:ea typeface="黑体" pitchFamily="49" charset="-122"/>
              </a:rPr>
              <a:t> Multi-injectors</a:t>
            </a:r>
          </a:p>
          <a:p>
            <a:pPr>
              <a:buFont typeface="Wingdings" pitchFamily="2" charset="2"/>
              <a:buChar char="n"/>
            </a:pPr>
            <a:r>
              <a:rPr lang="en-US" altLang="zh-CN" sz="2000" b="1" i="0">
                <a:solidFill>
                  <a:srgbClr val="003366"/>
                </a:solidFill>
                <a:ea typeface="黑体" pitchFamily="49" charset="-122"/>
              </a:rPr>
              <a:t> Increasing Beam Intensity</a:t>
            </a:r>
          </a:p>
        </p:txBody>
      </p:sp>
      <p:sp>
        <p:nvSpPr>
          <p:cNvPr id="40982" name="Line 49"/>
          <p:cNvSpPr>
            <a:spLocks noChangeShapeType="1"/>
          </p:cNvSpPr>
          <p:nvPr/>
        </p:nvSpPr>
        <p:spPr bwMode="auto">
          <a:xfrm>
            <a:off x="152400" y="838200"/>
            <a:ext cx="41148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228600"/>
            <a:ext cx="6096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100" b="1" i="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HIRFL </a:t>
            </a:r>
            <a:r>
              <a:rPr lang="en-US" altLang="zh-CN" sz="3100" b="1" i="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Upgrading </a:t>
            </a:r>
            <a:r>
              <a:rPr lang="en-US" altLang="zh-CN" sz="3100" b="1" i="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Plan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7920880" cy="514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76" y="25460"/>
            <a:ext cx="3985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</a:rPr>
              <a:t>New installations @ </a:t>
            </a:r>
            <a:r>
              <a:rPr lang="en-US" altLang="zh-CN" sz="2800" b="1" dirty="0" err="1" smtClean="0">
                <a:solidFill>
                  <a:srgbClr val="0000CC"/>
                </a:solidFill>
              </a:rPr>
              <a:t>CSRe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5733256"/>
            <a:ext cx="4239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Decay properties of radioactive nuclides</a:t>
            </a:r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Mass measurement for short lived nuclei</a:t>
            </a:r>
          </a:p>
          <a:p>
            <a:pPr>
              <a:buFont typeface="Wingdings" pitchFamily="2" charset="2"/>
              <a:buChar char="l"/>
            </a:pPr>
            <a:r>
              <a:rPr lang="en-US" altLang="zh-CN" dirty="0" smtClean="0"/>
              <a:t> Laser cooling of ion beams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6021288"/>
            <a:ext cx="382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With new installation, we can perform </a:t>
            </a:r>
            <a:endParaRPr lang="zh-CN" altLang="en-US" dirty="0"/>
          </a:p>
        </p:txBody>
      </p:sp>
      <p:pic>
        <p:nvPicPr>
          <p:cNvPr id="10" name="Picture 10" descr="laser 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149080"/>
            <a:ext cx="1905000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5" name="图片 1" descr="D:\MA XINWEN\IMP\csr\Ne21-exp\照片 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340" y="1"/>
            <a:ext cx="176166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47800" y="1916832"/>
            <a:ext cx="6113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</a:rPr>
              <a:t>HIAF </a:t>
            </a:r>
            <a:r>
              <a:rPr lang="en-US" altLang="zh-CN" sz="4400" b="1" dirty="0">
                <a:solidFill>
                  <a:srgbClr val="FF0000"/>
                </a:solidFill>
              </a:rPr>
              <a:t>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3501008"/>
            <a:ext cx="746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H</a:t>
            </a:r>
            <a:r>
              <a:rPr lang="en-US" altLang="zh-CN" sz="3200" dirty="0" smtClean="0"/>
              <a:t>igh </a:t>
            </a:r>
            <a:r>
              <a:rPr lang="en-US" altLang="zh-CN" sz="3200" dirty="0" smtClean="0">
                <a:solidFill>
                  <a:srgbClr val="FF0000"/>
                </a:solidFill>
              </a:rPr>
              <a:t>I</a:t>
            </a:r>
            <a:r>
              <a:rPr lang="en-US" altLang="zh-CN" sz="3200" dirty="0" smtClean="0"/>
              <a:t>ntensity Heavy Ion </a:t>
            </a:r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r>
              <a:rPr lang="en-US" altLang="zh-CN" sz="3200" dirty="0" smtClean="0"/>
              <a:t>pplication </a:t>
            </a:r>
            <a:r>
              <a:rPr lang="en-US" altLang="zh-CN" sz="3200" dirty="0" smtClean="0">
                <a:solidFill>
                  <a:srgbClr val="FF0000"/>
                </a:solidFill>
              </a:rPr>
              <a:t>F</a:t>
            </a:r>
            <a:r>
              <a:rPr lang="en-US" altLang="zh-CN" sz="3200" dirty="0" smtClean="0"/>
              <a:t>acility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866" name="Group 2"/>
          <p:cNvGraphicFramePr>
            <a:graphicFrameLocks noGrp="1"/>
          </p:cNvGraphicFramePr>
          <p:nvPr/>
        </p:nvGraphicFramePr>
        <p:xfrm>
          <a:off x="251520" y="1133473"/>
          <a:ext cx="8730555" cy="5103838"/>
        </p:xfrm>
        <a:graphic>
          <a:graphicData uri="http://schemas.openxmlformats.org/drawingml/2006/table">
            <a:tbl>
              <a:tblPr/>
              <a:tblGrid>
                <a:gridCol w="1318486"/>
                <a:gridCol w="3183933"/>
                <a:gridCol w="4228136"/>
              </a:tblGrid>
              <a:tr h="549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黑体" pitchFamily="49" charset="-122"/>
                        </a:rPr>
                        <a:t>Facilities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黑体" pitchFamily="49" charset="-122"/>
                        </a:rPr>
                        <a:t>Research objectives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1518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黑体" pitchFamily="49" charset="-122"/>
                        </a:rPr>
                        <a:t>Phase I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                         HIAF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Energy, Space, Biology …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Existence Limit of Nuclei, Universe…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High Energy Density Physics (warm)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>
                        <a:alpha val="47000"/>
                      </a:srgbClr>
                    </a:solidFill>
                  </a:tcPr>
                </a:tc>
              </a:tr>
              <a:tr h="148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黑体" pitchFamily="49" charset="-122"/>
                        </a:rPr>
                        <a:t>Phase II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>
                          <a:tab pos="0" algn="l"/>
                        </a:tabLst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Nuclon Structure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>
                          <a:tab pos="0" algn="l"/>
                        </a:tabLst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Low energy hadron property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>
                          <a:tab pos="0" algn="l"/>
                        </a:tabLst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High Energy Density Physics (hot)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>
                          <a:tab pos="0" algn="l"/>
                        </a:tabLst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>
                        <a:alpha val="50000"/>
                      </a:srgbClr>
                    </a:solidFill>
                  </a:tcPr>
                </a:tc>
              </a:tr>
              <a:tr h="1549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黑体" pitchFamily="49" charset="-122"/>
                        </a:rPr>
                        <a:t>Phase III</a:t>
                      </a:r>
                      <a:endParaRPr kumimoji="0" lang="en-US" altLang="zh-CN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QCD test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QGP</a:t>
                      </a: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）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</a:rPr>
                        <a:t>HI driven ICF </a:t>
                      </a:r>
                      <a:endParaRPr kumimoji="0" lang="en-US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楷体_GB2312" pitchFamily="49" charset="-122"/>
                      </a:endParaRP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楷体_GB2312" pitchFamily="49" charset="-122"/>
                          <a:sym typeface="Symbol" pitchFamily="18" charset="2"/>
                        </a:rPr>
                        <a:t>New Physics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2088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25832"/>
            <a:ext cx="1656184" cy="148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8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7088" y="3249612"/>
            <a:ext cx="2082455" cy="14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088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797152"/>
            <a:ext cx="27844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06375" y="98425"/>
            <a:ext cx="48148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600" b="1" i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Future New Projects</a:t>
            </a:r>
          </a:p>
        </p:txBody>
      </p:sp>
      <p:sp>
        <p:nvSpPr>
          <p:cNvPr id="420886" name="Line 49"/>
          <p:cNvSpPr>
            <a:spLocks noChangeShapeType="1"/>
          </p:cNvSpPr>
          <p:nvPr/>
        </p:nvSpPr>
        <p:spPr bwMode="auto">
          <a:xfrm>
            <a:off x="0" y="819150"/>
            <a:ext cx="4392613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内容占位符 2"/>
          <p:cNvSpPr>
            <a:spLocks noGrp="1"/>
          </p:cNvSpPr>
          <p:nvPr>
            <p:ph idx="4294967295"/>
          </p:nvPr>
        </p:nvSpPr>
        <p:spPr>
          <a:xfrm>
            <a:off x="468313" y="1772816"/>
            <a:ext cx="8229600" cy="486886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3800" dirty="0" smtClean="0">
                <a:latin typeface="Avant Garde Gothic"/>
              </a:rPr>
              <a:t>Nuclear Physics </a:t>
            </a:r>
          </a:p>
          <a:p>
            <a:pPr>
              <a:lnSpc>
                <a:spcPct val="120000"/>
              </a:lnSpc>
              <a:buNone/>
            </a:pPr>
            <a:r>
              <a:rPr lang="en-US" altLang="zh-CN" dirty="0" smtClean="0">
                <a:latin typeface="Avant Garde Gothic"/>
              </a:rPr>
              <a:t>   </a:t>
            </a:r>
            <a:r>
              <a:rPr lang="en-US" altLang="zh-CN" dirty="0" smtClean="0">
                <a:cs typeface="Arial" pitchFamily="34" charset="0"/>
              </a:rPr>
              <a:t>Properties of Nuclear Matter, nuclear structure, mass measurement</a:t>
            </a:r>
            <a:endParaRPr lang="en-US" altLang="zh-CN" dirty="0" smtClean="0">
              <a:latin typeface="Avant Garde Gothic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3800" dirty="0" smtClean="0">
                <a:latin typeface="Avant Garde Gothic"/>
              </a:rPr>
              <a:t>Nuclear </a:t>
            </a:r>
            <a:r>
              <a:rPr lang="en-GB" altLang="zh-CN" sz="3800" dirty="0" smtClean="0">
                <a:latin typeface="Avant Garde Gothic"/>
              </a:rPr>
              <a:t>Astrophysics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3800" dirty="0" smtClean="0">
                <a:latin typeface="Avant Garde Gothic"/>
              </a:rPr>
              <a:t>High Energy Density Physics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altLang="zh-CN" dirty="0" smtClean="0">
                <a:latin typeface="Avant Garde Gothic"/>
              </a:rPr>
              <a:t>    </a:t>
            </a:r>
            <a:r>
              <a:rPr lang="en-US" altLang="zh-CN" sz="3100" dirty="0" err="1" smtClean="0">
                <a:cs typeface="Arial" pitchFamily="34" charset="0"/>
              </a:rPr>
              <a:t>EoS</a:t>
            </a:r>
            <a:r>
              <a:rPr lang="en-US" altLang="zh-CN" sz="3100" dirty="0" smtClean="0">
                <a:cs typeface="Arial" pitchFamily="34" charset="0"/>
              </a:rPr>
              <a:t>, metallic H</a:t>
            </a:r>
            <a:r>
              <a:rPr lang="en-US" altLang="zh-CN" sz="3100" baseline="-25000" dirty="0" smtClean="0">
                <a:cs typeface="Arial" pitchFamily="34" charset="0"/>
              </a:rPr>
              <a:t>2</a:t>
            </a:r>
          </a:p>
          <a:p>
            <a:pPr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3800" dirty="0" smtClean="0">
                <a:latin typeface="Avant Garde Gothic"/>
              </a:rPr>
              <a:t>Atomic Physics @ Highly Charged Ions 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altLang="zh-CN" dirty="0" smtClean="0">
                <a:latin typeface="Avant Garde Gothic"/>
              </a:rPr>
              <a:t>    </a:t>
            </a:r>
            <a:r>
              <a:rPr lang="en-US" altLang="zh-CN" sz="3100" dirty="0" smtClean="0">
                <a:cs typeface="Arial" pitchFamily="34" charset="0"/>
              </a:rPr>
              <a:t>relative energy ion-atom collisions, high precision x-ray spectroscopy, QED under super critical field, laser spectroscopy of radioactive ions,  laser cooling of heavy ions and laser spectroscopy, precision </a:t>
            </a:r>
            <a:r>
              <a:rPr lang="en-US" altLang="zh-CN" sz="3100" dirty="0" err="1" smtClean="0">
                <a:cs typeface="Arial" pitchFamily="34" charset="0"/>
              </a:rPr>
              <a:t>dielectronic</a:t>
            </a:r>
            <a:r>
              <a:rPr lang="en-US" altLang="zh-CN" sz="3100" dirty="0" smtClean="0">
                <a:cs typeface="Arial" pitchFamily="34" charset="0"/>
              </a:rPr>
              <a:t> recombination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3800" dirty="0" smtClean="0">
                <a:latin typeface="Avant Garde Gothic"/>
              </a:rPr>
              <a:t>Irradiation Material Science by Heavy Ion Beams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l"/>
            </a:pPr>
            <a:r>
              <a:rPr lang="en-US" altLang="zh-CN" sz="3800" dirty="0" smtClean="0">
                <a:latin typeface="Avant Garde Gothic"/>
              </a:rPr>
              <a:t>Research on Space Irradiation and Radiation Biology by Heavy Ion Beams</a:t>
            </a:r>
            <a:endParaRPr lang="en-US" altLang="zh-CN" sz="3800" dirty="0" smtClean="0"/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0" y="332656"/>
            <a:ext cx="9144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600" b="1" i="0" dirty="0" smtClean="0">
                <a:latin typeface="Times New Roman" pitchFamily="18" charset="0"/>
                <a:cs typeface="Times New Roman" pitchFamily="18" charset="0"/>
              </a:rPr>
              <a:t>Physics programs under discussion in </a:t>
            </a:r>
          </a:p>
          <a:p>
            <a:pPr algn="ctr"/>
            <a:r>
              <a:rPr lang="en-US" altLang="zh-CN" sz="3600" b="1" i="0" dirty="0" smtClean="0">
                <a:latin typeface="Times New Roman" pitchFamily="18" charset="0"/>
                <a:cs typeface="Times New Roman" pitchFamily="18" charset="0"/>
              </a:rPr>
              <a:t>Phase-I of HIAF</a:t>
            </a:r>
            <a:endParaRPr lang="en-US" altLang="zh-CN" sz="3600" b="1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任意多边形 22"/>
          <p:cNvSpPr>
            <a:spLocks/>
          </p:cNvSpPr>
          <p:nvPr/>
        </p:nvSpPr>
        <p:spPr bwMode="auto">
          <a:xfrm>
            <a:off x="2932113" y="1381125"/>
            <a:ext cx="6203950" cy="4786313"/>
          </a:xfrm>
          <a:custGeom>
            <a:avLst/>
            <a:gdLst>
              <a:gd name="T0" fmla="*/ 2526208 w 6887495"/>
              <a:gd name="T1" fmla="*/ 3048440 h 5315798"/>
              <a:gd name="T2" fmla="*/ 3133280 w 6887495"/>
              <a:gd name="T3" fmla="*/ 2996276 h 5315798"/>
              <a:gd name="T4" fmla="*/ 3655491 w 6887495"/>
              <a:gd name="T5" fmla="*/ 2761537 h 5315798"/>
              <a:gd name="T6" fmla="*/ 4007990 w 6887495"/>
              <a:gd name="T7" fmla="*/ 2389868 h 5315798"/>
              <a:gd name="T8" fmla="*/ 4079791 w 6887495"/>
              <a:gd name="T9" fmla="*/ 1829103 h 5315798"/>
              <a:gd name="T10" fmla="*/ 4060209 w 6887495"/>
              <a:gd name="T11" fmla="*/ 1313981 h 5315798"/>
              <a:gd name="T12" fmla="*/ 4047155 w 6887495"/>
              <a:gd name="T13" fmla="*/ 922749 h 5315798"/>
              <a:gd name="T14" fmla="*/ 3786048 w 6887495"/>
              <a:gd name="T15" fmla="*/ 635846 h 5315798"/>
              <a:gd name="T16" fmla="*/ 3766463 w 6887495"/>
              <a:gd name="T17" fmla="*/ 616285 h 5315798"/>
              <a:gd name="T18" fmla="*/ 3485774 w 6887495"/>
              <a:gd name="T19" fmla="*/ 472832 h 5315798"/>
              <a:gd name="T20" fmla="*/ 2519680 w 6887495"/>
              <a:gd name="T21" fmla="*/ 244614 h 5315798"/>
              <a:gd name="T22" fmla="*/ 2147603 w 6887495"/>
              <a:gd name="T23" fmla="*/ 94642 h 5315798"/>
              <a:gd name="T24" fmla="*/ 2069271 w 6887495"/>
              <a:gd name="T25" fmla="*/ 153326 h 5315798"/>
              <a:gd name="T26" fmla="*/ 2043160 w 6887495"/>
              <a:gd name="T27" fmla="*/ 140285 h 5315798"/>
              <a:gd name="T28" fmla="*/ 1795109 w 6887495"/>
              <a:gd name="T29" fmla="*/ 3355 h 5315798"/>
              <a:gd name="T30" fmla="*/ 1605806 w 6887495"/>
              <a:gd name="T31" fmla="*/ 107684 h 5315798"/>
              <a:gd name="T32" fmla="*/ 1592752 w 6887495"/>
              <a:gd name="T33" fmla="*/ 127245 h 5315798"/>
              <a:gd name="T34" fmla="*/ 1566640 w 6887495"/>
              <a:gd name="T35" fmla="*/ 140285 h 5315798"/>
              <a:gd name="T36" fmla="*/ 1501363 w 6887495"/>
              <a:gd name="T37" fmla="*/ 361985 h 5315798"/>
              <a:gd name="T38" fmla="*/ 1501363 w 6887495"/>
              <a:gd name="T39" fmla="*/ 368503 h 5315798"/>
              <a:gd name="T40" fmla="*/ 1690667 w 6887495"/>
              <a:gd name="T41" fmla="*/ 518476 h 5315798"/>
              <a:gd name="T42" fmla="*/ 2069271 w 6887495"/>
              <a:gd name="T43" fmla="*/ 459793 h 5315798"/>
              <a:gd name="T44" fmla="*/ 2278156 w 6887495"/>
              <a:gd name="T45" fmla="*/ 511956 h 5315798"/>
              <a:gd name="T46" fmla="*/ 1919135 w 6887495"/>
              <a:gd name="T47" fmla="*/ 701052 h 5315798"/>
              <a:gd name="T48" fmla="*/ 1729833 w 6887495"/>
              <a:gd name="T49" fmla="*/ 1098804 h 5315798"/>
              <a:gd name="T50" fmla="*/ 1684139 w 6887495"/>
              <a:gd name="T51" fmla="*/ 1574802 h 5315798"/>
              <a:gd name="T52" fmla="*/ 1723305 w 6887495"/>
              <a:gd name="T53" fmla="*/ 1868226 h 5315798"/>
              <a:gd name="T54" fmla="*/ 1742887 w 6887495"/>
              <a:gd name="T55" fmla="*/ 2142089 h 5315798"/>
              <a:gd name="T56" fmla="*/ 1631916 w 6887495"/>
              <a:gd name="T57" fmla="*/ 2096444 h 5315798"/>
              <a:gd name="T58" fmla="*/ 1625389 w 6887495"/>
              <a:gd name="T59" fmla="*/ 2076884 h 5315798"/>
              <a:gd name="T60" fmla="*/ 1612333 w 6887495"/>
              <a:gd name="T61" fmla="*/ 2063841 h 5315798"/>
              <a:gd name="T62" fmla="*/ 1527474 w 6887495"/>
              <a:gd name="T63" fmla="*/ 1868226 h 5315798"/>
              <a:gd name="T64" fmla="*/ 1507891 w 6887495"/>
              <a:gd name="T65" fmla="*/ 1848663 h 5315798"/>
              <a:gd name="T66" fmla="*/ 1488308 w 6887495"/>
              <a:gd name="T67" fmla="*/ 1816062 h 5315798"/>
              <a:gd name="T68" fmla="*/ 1357755 w 6887495"/>
              <a:gd name="T69" fmla="*/ 1672609 h 5315798"/>
              <a:gd name="T70" fmla="*/ 1325118 w 6887495"/>
              <a:gd name="T71" fmla="*/ 1672609 h 5315798"/>
              <a:gd name="T72" fmla="*/ 1122759 w 6887495"/>
              <a:gd name="T73" fmla="*/ 1913870 h 5315798"/>
              <a:gd name="T74" fmla="*/ 887763 w 6887495"/>
              <a:gd name="T75" fmla="*/ 2057320 h 5315798"/>
              <a:gd name="T76" fmla="*/ 750681 w 6887495"/>
              <a:gd name="T77" fmla="*/ 2213814 h 5315798"/>
              <a:gd name="T78" fmla="*/ 718043 w 6887495"/>
              <a:gd name="T79" fmla="*/ 2220333 h 5315798"/>
              <a:gd name="T80" fmla="*/ 698461 w 6887495"/>
              <a:gd name="T81" fmla="*/ 2226854 h 5315798"/>
              <a:gd name="T82" fmla="*/ 0 w 6887495"/>
              <a:gd name="T83" fmla="*/ 2220333 h 5315798"/>
              <a:gd name="T84" fmla="*/ 19583 w 6887495"/>
              <a:gd name="T85" fmla="*/ 2539840 h 5315798"/>
              <a:gd name="T86" fmla="*/ 52220 w 6887495"/>
              <a:gd name="T87" fmla="*/ 2637648 h 5315798"/>
              <a:gd name="T88" fmla="*/ 483049 w 6887495"/>
              <a:gd name="T89" fmla="*/ 2637648 h 5315798"/>
              <a:gd name="T90" fmla="*/ 1442615 w 6887495"/>
              <a:gd name="T91" fmla="*/ 2644168 h 5315798"/>
              <a:gd name="T92" fmla="*/ 1599279 w 6887495"/>
              <a:gd name="T93" fmla="*/ 2702852 h 5315798"/>
              <a:gd name="T94" fmla="*/ 1697195 w 6887495"/>
              <a:gd name="T95" fmla="*/ 2833262 h 5315798"/>
              <a:gd name="T96" fmla="*/ 1775525 w 6887495"/>
              <a:gd name="T97" fmla="*/ 2983235 h 5315798"/>
              <a:gd name="T98" fmla="*/ 2147603 w 6887495"/>
              <a:gd name="T99" fmla="*/ 3074521 h 5315798"/>
              <a:gd name="T100" fmla="*/ 2258572 w 6887495"/>
              <a:gd name="T101" fmla="*/ 3146250 h 5315798"/>
              <a:gd name="T102" fmla="*/ 2591482 w 6887495"/>
              <a:gd name="T103" fmla="*/ 3146250 h 5315798"/>
              <a:gd name="T104" fmla="*/ 2526208 w 6887495"/>
              <a:gd name="T105" fmla="*/ 3048440 h 53157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887495"/>
              <a:gd name="T160" fmla="*/ 0 h 5315798"/>
              <a:gd name="T161" fmla="*/ 6887495 w 6887495"/>
              <a:gd name="T162" fmla="*/ 5315798 h 53157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887495" h="5315798">
                <a:moveTo>
                  <a:pt x="4263528" y="5150545"/>
                </a:moveTo>
                <a:cubicBezTo>
                  <a:pt x="4605023" y="5120850"/>
                  <a:pt x="4945312" y="5062410"/>
                  <a:pt x="5288096" y="5062410"/>
                </a:cubicBezTo>
                <a:cubicBezTo>
                  <a:pt x="5582642" y="4931915"/>
                  <a:pt x="5941646" y="4893603"/>
                  <a:pt x="6169446" y="4665803"/>
                </a:cubicBezTo>
                <a:lnTo>
                  <a:pt x="6764357" y="4037841"/>
                </a:lnTo>
                <a:cubicBezTo>
                  <a:pt x="6887495" y="3119899"/>
                  <a:pt x="6885542" y="3438283"/>
                  <a:pt x="6885542" y="3090391"/>
                </a:cubicBezTo>
                <a:lnTo>
                  <a:pt x="6852492" y="2220058"/>
                </a:lnTo>
                <a:lnTo>
                  <a:pt x="6830458" y="1559046"/>
                </a:lnTo>
                <a:lnTo>
                  <a:pt x="6389783" y="1074304"/>
                </a:lnTo>
                <a:cubicBezTo>
                  <a:pt x="6357518" y="1038197"/>
                  <a:pt x="6383263" y="1041253"/>
                  <a:pt x="6356732" y="1041253"/>
                </a:cubicBezTo>
                <a:cubicBezTo>
                  <a:pt x="5898569" y="795409"/>
                  <a:pt x="6075911" y="798882"/>
                  <a:pt x="5883007" y="798882"/>
                </a:cubicBezTo>
                <a:cubicBezTo>
                  <a:pt x="5340109" y="667838"/>
                  <a:pt x="4811001" y="413292"/>
                  <a:pt x="4252511" y="413292"/>
                </a:cubicBezTo>
                <a:lnTo>
                  <a:pt x="3624549" y="159904"/>
                </a:lnTo>
                <a:cubicBezTo>
                  <a:pt x="3580482" y="192955"/>
                  <a:pt x="3542813" y="236977"/>
                  <a:pt x="3492347" y="259056"/>
                </a:cubicBezTo>
                <a:cubicBezTo>
                  <a:pt x="3477301" y="265639"/>
                  <a:pt x="3448279" y="237022"/>
                  <a:pt x="3448279" y="237022"/>
                </a:cubicBezTo>
                <a:cubicBezTo>
                  <a:pt x="3053242" y="0"/>
                  <a:pt x="3212579" y="5668"/>
                  <a:pt x="3029639" y="5668"/>
                </a:cubicBezTo>
                <a:cubicBezTo>
                  <a:pt x="2923142" y="64425"/>
                  <a:pt x="2813851" y="118379"/>
                  <a:pt x="2710149" y="181938"/>
                </a:cubicBezTo>
                <a:cubicBezTo>
                  <a:pt x="2698860" y="188857"/>
                  <a:pt x="2697478" y="205626"/>
                  <a:pt x="2688116" y="214988"/>
                </a:cubicBezTo>
                <a:cubicBezTo>
                  <a:pt x="2664045" y="239059"/>
                  <a:pt x="2664968" y="237022"/>
                  <a:pt x="2644048" y="237022"/>
                </a:cubicBezTo>
                <a:cubicBezTo>
                  <a:pt x="2443905" y="801065"/>
                  <a:pt x="2491885" y="443607"/>
                  <a:pt x="2533879" y="611596"/>
                </a:cubicBezTo>
                <a:cubicBezTo>
                  <a:pt x="2534770" y="615158"/>
                  <a:pt x="2533879" y="618940"/>
                  <a:pt x="2533879" y="622612"/>
                </a:cubicBezTo>
                <a:cubicBezTo>
                  <a:pt x="2802847" y="891580"/>
                  <a:pt x="2667819" y="876000"/>
                  <a:pt x="2853369" y="876000"/>
                </a:cubicBezTo>
                <a:lnTo>
                  <a:pt x="3492347" y="776849"/>
                </a:lnTo>
                <a:lnTo>
                  <a:pt x="3844887" y="864984"/>
                </a:lnTo>
                <a:lnTo>
                  <a:pt x="3238959" y="1184473"/>
                </a:lnTo>
                <a:cubicBezTo>
                  <a:pt x="3132615" y="1408555"/>
                  <a:pt x="3030395" y="1634652"/>
                  <a:pt x="2919470" y="1856502"/>
                </a:cubicBezTo>
                <a:cubicBezTo>
                  <a:pt x="2893047" y="2124509"/>
                  <a:pt x="2842352" y="2391426"/>
                  <a:pt x="2842352" y="2660733"/>
                </a:cubicBezTo>
                <a:cubicBezTo>
                  <a:pt x="2864877" y="2825920"/>
                  <a:pt x="2908453" y="2989777"/>
                  <a:pt x="2908453" y="3156492"/>
                </a:cubicBezTo>
                <a:lnTo>
                  <a:pt x="2941504" y="3619200"/>
                </a:lnTo>
                <a:cubicBezTo>
                  <a:pt x="2879075" y="3593494"/>
                  <a:pt x="2813235" y="3574870"/>
                  <a:pt x="2754217" y="3542082"/>
                </a:cubicBezTo>
                <a:cubicBezTo>
                  <a:pt x="2744066" y="3536442"/>
                  <a:pt x="2749175" y="3518990"/>
                  <a:pt x="2743200" y="3509032"/>
                </a:cubicBezTo>
                <a:cubicBezTo>
                  <a:pt x="2737856" y="3500125"/>
                  <a:pt x="2728511" y="3494343"/>
                  <a:pt x="2721166" y="3486998"/>
                </a:cubicBezTo>
                <a:cubicBezTo>
                  <a:pt x="2673426" y="3376829"/>
                  <a:pt x="2630329" y="3264530"/>
                  <a:pt x="2577947" y="3156492"/>
                </a:cubicBezTo>
                <a:cubicBezTo>
                  <a:pt x="2571150" y="3142473"/>
                  <a:pt x="2553539" y="3136405"/>
                  <a:pt x="2544896" y="3123441"/>
                </a:cubicBezTo>
                <a:cubicBezTo>
                  <a:pt x="2487686" y="3037627"/>
                  <a:pt x="2580469" y="3136983"/>
                  <a:pt x="2511846" y="3068357"/>
                </a:cubicBezTo>
                <a:cubicBezTo>
                  <a:pt x="2393333" y="2902439"/>
                  <a:pt x="2428138" y="2839649"/>
                  <a:pt x="2291508" y="2825986"/>
                </a:cubicBezTo>
                <a:cubicBezTo>
                  <a:pt x="2273238" y="2824159"/>
                  <a:pt x="2254785" y="2825986"/>
                  <a:pt x="2236424" y="2825986"/>
                </a:cubicBezTo>
                <a:lnTo>
                  <a:pt x="1894901" y="3233610"/>
                </a:lnTo>
                <a:cubicBezTo>
                  <a:pt x="1580429" y="3499702"/>
                  <a:pt x="1733537" y="3475981"/>
                  <a:pt x="1498294" y="3475981"/>
                </a:cubicBezTo>
                <a:cubicBezTo>
                  <a:pt x="1421176" y="3564116"/>
                  <a:pt x="1351357" y="3659215"/>
                  <a:pt x="1266940" y="3740386"/>
                </a:cubicBezTo>
                <a:cubicBezTo>
                  <a:pt x="1253442" y="3753365"/>
                  <a:pt x="1230021" y="3746861"/>
                  <a:pt x="1211855" y="3751403"/>
                </a:cubicBezTo>
                <a:cubicBezTo>
                  <a:pt x="1200589" y="3754220"/>
                  <a:pt x="1178805" y="3762420"/>
                  <a:pt x="1178805" y="3762420"/>
                </a:cubicBezTo>
                <a:lnTo>
                  <a:pt x="0" y="3751403"/>
                </a:lnTo>
                <a:cubicBezTo>
                  <a:pt x="34028" y="4261818"/>
                  <a:pt x="33051" y="4081542"/>
                  <a:pt x="33051" y="4291229"/>
                </a:cubicBezTo>
                <a:lnTo>
                  <a:pt x="88135" y="4456482"/>
                </a:lnTo>
                <a:lnTo>
                  <a:pt x="815248" y="4456482"/>
                </a:lnTo>
                <a:lnTo>
                  <a:pt x="2434728" y="4467499"/>
                </a:lnTo>
                <a:lnTo>
                  <a:pt x="2699132" y="4566651"/>
                </a:lnTo>
                <a:cubicBezTo>
                  <a:pt x="2866662" y="4778853"/>
                  <a:pt x="2864386" y="4687074"/>
                  <a:pt x="2864386" y="4786988"/>
                </a:cubicBezTo>
                <a:lnTo>
                  <a:pt x="2996588" y="5040376"/>
                </a:lnTo>
                <a:cubicBezTo>
                  <a:pt x="3618591" y="5184770"/>
                  <a:pt x="3464243" y="5034321"/>
                  <a:pt x="3624549" y="5194612"/>
                </a:cubicBezTo>
                <a:lnTo>
                  <a:pt x="3811836" y="5315798"/>
                </a:lnTo>
                <a:lnTo>
                  <a:pt x="4373696" y="5315798"/>
                </a:lnTo>
                <a:lnTo>
                  <a:pt x="4263528" y="5150545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08713" y="2767013"/>
            <a:ext cx="21717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Cooler-Synchrotron</a:t>
            </a:r>
          </a:p>
          <a:p>
            <a:pPr algn="ctr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zh-CN" sz="2000" i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ECS-45</a:t>
            </a:r>
          </a:p>
          <a:p>
            <a:pPr algn="ctr">
              <a:defRPr/>
            </a:pPr>
            <a:r>
              <a:rPr lang="en-US" altLang="zh-CN" sz="1600" i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(High Pulse Power)</a:t>
            </a:r>
            <a:endParaRPr lang="en-US" altLang="zh-CN" sz="2000" i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6030913" y="4013200"/>
            <a:ext cx="25273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zh-CN" sz="2400" i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Isochronisms' </a:t>
            </a:r>
          </a:p>
          <a:p>
            <a:pPr algn="ctr">
              <a:buFont typeface="Wingdings" pitchFamily="2" charset="2"/>
              <a:buNone/>
            </a:pPr>
            <a:r>
              <a:rPr lang="en-US" altLang="zh-CN" sz="2400" i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Mass Measurement</a:t>
            </a:r>
          </a:p>
          <a:p>
            <a:pPr algn="ctr"/>
            <a:r>
              <a:rPr lang="en-US" altLang="zh-CN" sz="1600" i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(High Accuracy)</a:t>
            </a:r>
            <a:endParaRPr lang="en-US" altLang="zh-CN" sz="2400" i="0">
              <a:solidFill>
                <a:srgbClr val="000066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79900" y="5576888"/>
            <a:ext cx="1606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U-RIBLL</a:t>
            </a:r>
          </a:p>
          <a:p>
            <a:pPr algn="ctr">
              <a:defRPr/>
            </a:pPr>
            <a:r>
              <a:rPr lang="en-US" altLang="zh-CN" sz="1600" i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(Large Acceptance)</a:t>
            </a:r>
            <a:endParaRPr lang="en-US" altLang="zh-CN" sz="2000" i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32063" y="5576888"/>
            <a:ext cx="17478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i-LINAC</a:t>
            </a:r>
          </a:p>
          <a:p>
            <a:pPr algn="ctr">
              <a:defRPr/>
            </a:pPr>
            <a:r>
              <a:rPr lang="en-US" altLang="zh-CN" sz="1600" i="0">
                <a:solidFill>
                  <a:srgbClr val="000000"/>
                </a:solidFill>
                <a:latin typeface="Times New Roman" pitchFamily="18" charset="0"/>
                <a:ea typeface="楷体_GB2312" pitchFamily="49" charset="-122"/>
                <a:cs typeface="Times New Roman" pitchFamily="18" charset="0"/>
              </a:rPr>
              <a:t>(Multi-Charge State)</a:t>
            </a:r>
            <a:endParaRPr lang="en-US" altLang="zh-CN" sz="2000" i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919413" y="4595813"/>
            <a:ext cx="1031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zh-CN" sz="2000" i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ECR LIS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5535569" y="1052513"/>
            <a:ext cx="3213144" cy="406238"/>
          </a:xfrm>
          <a:prstGeom prst="roundRect">
            <a:avLst>
              <a:gd name="adj" fmla="val 11874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2000" tIns="36000" rIns="72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4 </a:t>
            </a:r>
            <a:r>
              <a:rPr lang="en-US" altLang="zh-CN" sz="2000" b="1" i="0" dirty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Beam Line   </a:t>
            </a:r>
            <a:r>
              <a:rPr lang="en-US" altLang="zh-CN" sz="20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5 </a:t>
            </a:r>
            <a:r>
              <a:rPr lang="en-US" altLang="zh-CN" sz="2000" b="1" i="0" dirty="0">
                <a:ln w="10541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Exp. Setups</a:t>
            </a:r>
            <a:endParaRPr lang="zh-CN" altLang="en-US" sz="2000" b="1" i="0" dirty="0">
              <a:ln w="10541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2" name="组合 38"/>
          <p:cNvGrpSpPr>
            <a:grpSpLocks/>
          </p:cNvGrpSpPr>
          <p:nvPr/>
        </p:nvGrpSpPr>
        <p:grpSpPr bwMode="auto">
          <a:xfrm>
            <a:off x="3049588" y="2192338"/>
            <a:ext cx="2327275" cy="1346200"/>
            <a:chOff x="2917589" y="2124857"/>
            <a:chExt cx="2326440" cy="1345456"/>
          </a:xfrm>
        </p:grpSpPr>
        <p:sp>
          <p:nvSpPr>
            <p:cNvPr id="31" name="圆角矩形 30"/>
            <p:cNvSpPr/>
            <p:nvPr/>
          </p:nvSpPr>
          <p:spPr>
            <a:xfrm>
              <a:off x="2917589" y="2124857"/>
              <a:ext cx="2326440" cy="1345456"/>
            </a:xfrm>
            <a:prstGeom prst="roundRect">
              <a:avLst>
                <a:gd name="adj" fmla="val 5576"/>
              </a:avLst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  <a:ln>
              <a:solidFill>
                <a:schemeClr val="tx1"/>
              </a:solidFill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 sz="2400" i="0">
                <a:latin typeface="Times New Roman" pitchFamily="18" charset="0"/>
              </a:endParaRPr>
            </a:p>
          </p:txBody>
        </p:sp>
        <p:pic>
          <p:nvPicPr>
            <p:cNvPr id="43039" name="图片 3" descr="离子通道辉光.jpg"/>
            <p:cNvPicPr>
              <a:picLocks noChangeAspect="1"/>
            </p:cNvPicPr>
            <p:nvPr/>
          </p:nvPicPr>
          <p:blipFill>
            <a:blip r:embed="rId4" cstate="print"/>
            <a:srcRect l="8740" t="15242" r="2313" b="6158"/>
            <a:stretch>
              <a:fillRect/>
            </a:stretch>
          </p:blipFill>
          <p:spPr bwMode="auto">
            <a:xfrm>
              <a:off x="3019896" y="2443149"/>
              <a:ext cx="2160000" cy="983547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</p:pic>
        <p:sp>
          <p:nvSpPr>
            <p:cNvPr id="43040" name="Rectangle 7"/>
            <p:cNvSpPr>
              <a:spLocks noChangeArrowheads="1"/>
            </p:cNvSpPr>
            <p:nvPr/>
          </p:nvSpPr>
          <p:spPr bwMode="auto">
            <a:xfrm>
              <a:off x="3015569" y="2135372"/>
              <a:ext cx="216432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36000" bIns="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altLang="zh-CN" sz="2000" b="1" i="0">
                  <a:latin typeface="Times New Roman" pitchFamily="18" charset="0"/>
                  <a:cs typeface="Times New Roman" pitchFamily="18" charset="0"/>
                </a:rPr>
                <a:t>HEP Setup 10s kJ</a:t>
              </a:r>
            </a:p>
          </p:txBody>
        </p:sp>
      </p:grpSp>
      <p:grpSp>
        <p:nvGrpSpPr>
          <p:cNvPr id="3" name="组合 35"/>
          <p:cNvGrpSpPr>
            <a:grpSpLocks/>
          </p:cNvGrpSpPr>
          <p:nvPr/>
        </p:nvGrpSpPr>
        <p:grpSpPr bwMode="auto">
          <a:xfrm>
            <a:off x="395288" y="1052513"/>
            <a:ext cx="2447925" cy="1282700"/>
            <a:chOff x="341523" y="1052513"/>
            <a:chExt cx="2445744" cy="1283063"/>
          </a:xfrm>
        </p:grpSpPr>
        <p:sp>
          <p:nvSpPr>
            <p:cNvPr id="43035" name="圆角矩形 29"/>
            <p:cNvSpPr>
              <a:spLocks noChangeArrowheads="1"/>
            </p:cNvSpPr>
            <p:nvPr/>
          </p:nvSpPr>
          <p:spPr bwMode="auto">
            <a:xfrm>
              <a:off x="341523" y="1052513"/>
              <a:ext cx="2445744" cy="1283063"/>
            </a:xfrm>
            <a:prstGeom prst="roundRect">
              <a:avLst>
                <a:gd name="adj" fmla="val 5574"/>
              </a:avLst>
            </a:prstGeom>
            <a:solidFill>
              <a:srgbClr val="66FFFF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 i="0">
                <a:latin typeface="Arial Narrow" pitchFamily="34" charset="0"/>
              </a:endParaRPr>
            </a:p>
          </p:txBody>
        </p:sp>
        <p:sp>
          <p:nvSpPr>
            <p:cNvPr id="43036" name="Rectangle 7"/>
            <p:cNvSpPr>
              <a:spLocks noChangeArrowheads="1"/>
            </p:cNvSpPr>
            <p:nvPr/>
          </p:nvSpPr>
          <p:spPr bwMode="auto">
            <a:xfrm>
              <a:off x="395289" y="1052513"/>
              <a:ext cx="23399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36000" bIns="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altLang="zh-CN" sz="2000" b="1" i="0">
                  <a:latin typeface="Arial Narrow" pitchFamily="34" charset="0"/>
                  <a:ea typeface="楷体_GB2312" pitchFamily="49" charset="-122"/>
                </a:rPr>
                <a:t>Irradiation Setup</a:t>
              </a:r>
            </a:p>
          </p:txBody>
        </p:sp>
        <p:pic>
          <p:nvPicPr>
            <p:cNvPr id="43037" name="Picture 32" descr="元器件空间环境效应线站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288" y="1360294"/>
              <a:ext cx="2340000" cy="926869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</p:pic>
      </p:grpSp>
      <p:grpSp>
        <p:nvGrpSpPr>
          <p:cNvPr id="4" name="组合 37"/>
          <p:cNvGrpSpPr>
            <a:grpSpLocks/>
          </p:cNvGrpSpPr>
          <p:nvPr/>
        </p:nvGrpSpPr>
        <p:grpSpPr bwMode="auto">
          <a:xfrm>
            <a:off x="395288" y="4633913"/>
            <a:ext cx="1739900" cy="1543050"/>
            <a:chOff x="341523" y="4845965"/>
            <a:chExt cx="1740665" cy="1543818"/>
          </a:xfrm>
        </p:grpSpPr>
        <p:sp>
          <p:nvSpPr>
            <p:cNvPr id="43030" name="圆角矩形 34"/>
            <p:cNvSpPr>
              <a:spLocks noChangeArrowheads="1"/>
            </p:cNvSpPr>
            <p:nvPr/>
          </p:nvSpPr>
          <p:spPr bwMode="auto">
            <a:xfrm>
              <a:off x="341523" y="4858438"/>
              <a:ext cx="1740665" cy="1531345"/>
            </a:xfrm>
            <a:prstGeom prst="roundRect">
              <a:avLst>
                <a:gd name="adj" fmla="val 3787"/>
              </a:avLst>
            </a:prstGeom>
            <a:solidFill>
              <a:srgbClr val="99FF66">
                <a:alpha val="7999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2400" i="0">
                <a:latin typeface="Arial Narrow" pitchFamily="34" charset="0"/>
              </a:endParaRPr>
            </a:p>
          </p:txBody>
        </p:sp>
        <p:grpSp>
          <p:nvGrpSpPr>
            <p:cNvPr id="5" name="Group 24"/>
            <p:cNvGrpSpPr>
              <a:grpSpLocks noChangeAspect="1"/>
            </p:cNvGrpSpPr>
            <p:nvPr/>
          </p:nvGrpSpPr>
          <p:grpSpPr bwMode="auto">
            <a:xfrm>
              <a:off x="401172" y="5181477"/>
              <a:ext cx="1620000" cy="1132050"/>
              <a:chOff x="272" y="1622"/>
              <a:chExt cx="1359" cy="996"/>
            </a:xfrm>
          </p:grpSpPr>
          <p:pic>
            <p:nvPicPr>
              <p:cNvPr id="43033" name="Picture 21" descr="LIAF核材料辐照装置示意图00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629" t="259" r="943" b="259"/>
              <a:stretch>
                <a:fillRect/>
              </a:stretch>
            </p:blipFill>
            <p:spPr bwMode="auto">
              <a:xfrm>
                <a:off x="272" y="1622"/>
                <a:ext cx="1261" cy="996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</p:spPr>
          </p:pic>
          <p:sp>
            <p:nvSpPr>
              <p:cNvPr id="43034" name="AutoShape 22"/>
              <p:cNvSpPr>
                <a:spLocks noChangeArrowheads="1"/>
              </p:cNvSpPr>
              <p:nvPr/>
            </p:nvSpPr>
            <p:spPr bwMode="auto">
              <a:xfrm rot="5640000" flipH="1">
                <a:off x="1502" y="2066"/>
                <a:ext cx="58" cy="201"/>
              </a:xfrm>
              <a:prstGeom prst="can">
                <a:avLst>
                  <a:gd name="adj" fmla="val 83253"/>
                </a:avLst>
              </a:prstGeom>
              <a:gradFill rotWithShape="1">
                <a:gsLst>
                  <a:gs pos="0">
                    <a:srgbClr val="660033"/>
                  </a:gs>
                  <a:gs pos="50000">
                    <a:srgbClr val="D1B2C1"/>
                  </a:gs>
                  <a:gs pos="100000">
                    <a:srgbClr val="660033"/>
                  </a:gs>
                </a:gsLst>
                <a:lin ang="0" scaled="1"/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 i="0">
                  <a:latin typeface="Arial Narrow" pitchFamily="34" charset="0"/>
                </a:endParaRPr>
              </a:p>
            </p:txBody>
          </p:sp>
        </p:grpSp>
        <p:sp>
          <p:nvSpPr>
            <p:cNvPr id="43032" name="Rectangle 7"/>
            <p:cNvSpPr>
              <a:spLocks noChangeArrowheads="1"/>
            </p:cNvSpPr>
            <p:nvPr/>
          </p:nvSpPr>
          <p:spPr bwMode="auto">
            <a:xfrm>
              <a:off x="400222" y="4845965"/>
              <a:ext cx="16235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36000" bIns="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altLang="zh-CN" sz="2000" b="1" i="0">
                  <a:latin typeface="Arial Narrow" pitchFamily="34" charset="0"/>
                  <a:ea typeface="楷体_GB2312" pitchFamily="49" charset="-122"/>
                </a:rPr>
                <a:t>Material Setup</a:t>
              </a:r>
            </a:p>
          </p:txBody>
        </p:sp>
      </p:grpSp>
      <p:grpSp>
        <p:nvGrpSpPr>
          <p:cNvPr id="6" name="组合 36"/>
          <p:cNvGrpSpPr>
            <a:grpSpLocks/>
          </p:cNvGrpSpPr>
          <p:nvPr/>
        </p:nvGrpSpPr>
        <p:grpSpPr bwMode="auto">
          <a:xfrm>
            <a:off x="395288" y="2589213"/>
            <a:ext cx="2136775" cy="1849437"/>
            <a:chOff x="341523" y="2667752"/>
            <a:chExt cx="2137271" cy="1849164"/>
          </a:xfrm>
        </p:grpSpPr>
        <p:sp>
          <p:nvSpPr>
            <p:cNvPr id="34" name="圆角矩形 33"/>
            <p:cNvSpPr/>
            <p:nvPr/>
          </p:nvSpPr>
          <p:spPr>
            <a:xfrm>
              <a:off x="341523" y="2667752"/>
              <a:ext cx="2092811" cy="1849164"/>
            </a:xfrm>
            <a:prstGeom prst="roundRect">
              <a:avLst>
                <a:gd name="adj" fmla="val 3789"/>
              </a:avLst>
            </a:prstGeom>
            <a:solidFill>
              <a:schemeClr val="bg2">
                <a:lumMod val="90000"/>
                <a:alpha val="80000"/>
              </a:schemeClr>
            </a:solidFill>
            <a:ln>
              <a:solidFill>
                <a:schemeClr val="tx1"/>
              </a:solidFill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 sz="2400" i="0">
                <a:latin typeface="Arial Narrow" pitchFamily="34" charset="0"/>
              </a:endParaRPr>
            </a:p>
          </p:txBody>
        </p:sp>
        <p:sp>
          <p:nvSpPr>
            <p:cNvPr id="43028" name="Rectangle 7"/>
            <p:cNvSpPr>
              <a:spLocks noChangeArrowheads="1"/>
            </p:cNvSpPr>
            <p:nvPr/>
          </p:nvSpPr>
          <p:spPr bwMode="auto">
            <a:xfrm>
              <a:off x="401171" y="2678234"/>
              <a:ext cx="20776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36000" bIns="0">
              <a:spAutoFit/>
            </a:bodyPr>
            <a:lstStyle/>
            <a:p>
              <a:pPr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altLang="zh-CN" b="1" i="0">
                  <a:latin typeface="Arial Narrow" pitchFamily="34" charset="0"/>
                  <a:ea typeface="楷体_GB2312" pitchFamily="49" charset="-122"/>
                </a:rPr>
                <a:t>Multi-Function Setup</a:t>
              </a:r>
            </a:p>
          </p:txBody>
        </p:sp>
        <p:pic>
          <p:nvPicPr>
            <p:cNvPr id="43029" name="Picture 33" descr="多功能线站"/>
            <p:cNvPicPr>
              <a:picLocks noChangeAspect="1" noChangeArrowheads="1"/>
            </p:cNvPicPr>
            <p:nvPr/>
          </p:nvPicPr>
          <p:blipFill>
            <a:blip r:embed="rId7" cstate="print"/>
            <a:srcRect l="3209" t="4549" r="9692" b="6697"/>
            <a:stretch>
              <a:fillRect/>
            </a:stretch>
          </p:blipFill>
          <p:spPr bwMode="auto">
            <a:xfrm>
              <a:off x="564508" y="2955233"/>
              <a:ext cx="1647234" cy="1496131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</p:spPr>
        </p:pic>
      </p:grpSp>
      <p:sp>
        <p:nvSpPr>
          <p:cNvPr id="40" name="任意多边形 39"/>
          <p:cNvSpPr/>
          <p:nvPr/>
        </p:nvSpPr>
        <p:spPr>
          <a:xfrm>
            <a:off x="3976688" y="1871663"/>
            <a:ext cx="1489075" cy="320675"/>
          </a:xfrm>
          <a:custGeom>
            <a:avLst/>
            <a:gdLst>
              <a:gd name="connsiteX0" fmla="*/ 1487277 w 1487277"/>
              <a:gd name="connsiteY0" fmla="*/ 23870 h 321326"/>
              <a:gd name="connsiteX1" fmla="*/ 826265 w 1487277"/>
              <a:gd name="connsiteY1" fmla="*/ 12853 h 321326"/>
              <a:gd name="connsiteX2" fmla="*/ 253388 w 1487277"/>
              <a:gd name="connsiteY2" fmla="*/ 100988 h 321326"/>
              <a:gd name="connsiteX3" fmla="*/ 0 w 1487277"/>
              <a:gd name="connsiteY3" fmla="*/ 321326 h 32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7277" h="321326">
                <a:moveTo>
                  <a:pt x="1487277" y="23870"/>
                </a:moveTo>
                <a:cubicBezTo>
                  <a:pt x="1259595" y="11935"/>
                  <a:pt x="1031913" y="0"/>
                  <a:pt x="826265" y="12853"/>
                </a:cubicBezTo>
                <a:cubicBezTo>
                  <a:pt x="620617" y="25706"/>
                  <a:pt x="391099" y="49576"/>
                  <a:pt x="253388" y="100988"/>
                </a:cubicBezTo>
                <a:cubicBezTo>
                  <a:pt x="115677" y="152400"/>
                  <a:pt x="42231" y="304801"/>
                  <a:pt x="0" y="321326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2843213" y="1479550"/>
            <a:ext cx="2787650" cy="260350"/>
          </a:xfrm>
          <a:custGeom>
            <a:avLst/>
            <a:gdLst>
              <a:gd name="connsiteX0" fmla="*/ 2787267 w 2787267"/>
              <a:gd name="connsiteY0" fmla="*/ 260732 h 260732"/>
              <a:gd name="connsiteX1" fmla="*/ 1421176 w 2787267"/>
              <a:gd name="connsiteY1" fmla="*/ 40395 h 260732"/>
              <a:gd name="connsiteX2" fmla="*/ 616944 w 2787267"/>
              <a:gd name="connsiteY2" fmla="*/ 18361 h 260732"/>
              <a:gd name="connsiteX3" fmla="*/ 0 w 2787267"/>
              <a:gd name="connsiteY3" fmla="*/ 18361 h 26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7267" h="260732">
                <a:moveTo>
                  <a:pt x="2787267" y="260732"/>
                </a:moveTo>
                <a:cubicBezTo>
                  <a:pt x="2285081" y="170761"/>
                  <a:pt x="1782896" y="80790"/>
                  <a:pt x="1421176" y="40395"/>
                </a:cubicBezTo>
                <a:cubicBezTo>
                  <a:pt x="1059456" y="0"/>
                  <a:pt x="853807" y="22033"/>
                  <a:pt x="616944" y="18361"/>
                </a:cubicBezTo>
                <a:cubicBezTo>
                  <a:pt x="380081" y="14689"/>
                  <a:pt x="190040" y="16525"/>
                  <a:pt x="0" y="18361"/>
                </a:cubicBezTo>
              </a:path>
            </a:pathLst>
          </a:custGeom>
          <a:ln w="28575">
            <a:solidFill>
              <a:srgbClr val="33CCFF"/>
            </a:solidFill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/>
          </a:p>
        </p:txBody>
      </p:sp>
      <p:sp>
        <p:nvSpPr>
          <p:cNvPr id="42" name="任意多边形 41"/>
          <p:cNvSpPr/>
          <p:nvPr/>
        </p:nvSpPr>
        <p:spPr>
          <a:xfrm>
            <a:off x="2138363" y="3998913"/>
            <a:ext cx="2835275" cy="1201737"/>
          </a:xfrm>
          <a:custGeom>
            <a:avLst/>
            <a:gdLst>
              <a:gd name="connsiteX0" fmla="*/ 2820318 w 2836843"/>
              <a:gd name="connsiteY0" fmla="*/ 231354 h 1200838"/>
              <a:gd name="connsiteX1" fmla="*/ 2820318 w 2836843"/>
              <a:gd name="connsiteY1" fmla="*/ 44067 h 1200838"/>
              <a:gd name="connsiteX2" fmla="*/ 2721167 w 2836843"/>
              <a:gd name="connsiteY2" fmla="*/ 0 h 1200838"/>
              <a:gd name="connsiteX3" fmla="*/ 2489812 w 2836843"/>
              <a:gd name="connsiteY3" fmla="*/ 44067 h 1200838"/>
              <a:gd name="connsiteX4" fmla="*/ 760164 w 2836843"/>
              <a:gd name="connsiteY4" fmla="*/ 429658 h 1200838"/>
              <a:gd name="connsiteX5" fmla="*/ 0 w 2836843"/>
              <a:gd name="connsiteY5" fmla="*/ 1200838 h 120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36843" h="1200838">
                <a:moveTo>
                  <a:pt x="2820318" y="231354"/>
                </a:moveTo>
                <a:cubicBezTo>
                  <a:pt x="2828580" y="156990"/>
                  <a:pt x="2836843" y="82626"/>
                  <a:pt x="2820318" y="44067"/>
                </a:cubicBezTo>
                <a:cubicBezTo>
                  <a:pt x="2803793" y="5508"/>
                  <a:pt x="2776251" y="0"/>
                  <a:pt x="2721167" y="0"/>
                </a:cubicBezTo>
                <a:cubicBezTo>
                  <a:pt x="2666083" y="0"/>
                  <a:pt x="2489812" y="44067"/>
                  <a:pt x="2489812" y="44067"/>
                </a:cubicBezTo>
                <a:cubicBezTo>
                  <a:pt x="2162978" y="115677"/>
                  <a:pt x="1175133" y="236863"/>
                  <a:pt x="760164" y="429658"/>
                </a:cubicBezTo>
                <a:cubicBezTo>
                  <a:pt x="345195" y="622453"/>
                  <a:pt x="172597" y="911645"/>
                  <a:pt x="0" y="1200838"/>
                </a:cubicBezTo>
              </a:path>
            </a:pathLst>
          </a:custGeom>
          <a:ln w="28575">
            <a:solidFill>
              <a:srgbClr val="92D050"/>
            </a:solidFill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/>
          </a:p>
        </p:txBody>
      </p:sp>
      <p:sp>
        <p:nvSpPr>
          <p:cNvPr id="43" name="任意多边形 42"/>
          <p:cNvSpPr/>
          <p:nvPr/>
        </p:nvSpPr>
        <p:spPr>
          <a:xfrm>
            <a:off x="2489200" y="3713163"/>
            <a:ext cx="3028950" cy="1001712"/>
          </a:xfrm>
          <a:custGeom>
            <a:avLst/>
            <a:gdLst>
              <a:gd name="connsiteX0" fmla="*/ 2853369 w 3027803"/>
              <a:gd name="connsiteY0" fmla="*/ 1002535 h 1002535"/>
              <a:gd name="connsiteX1" fmla="*/ 2974554 w 3027803"/>
              <a:gd name="connsiteY1" fmla="*/ 804232 h 1002535"/>
              <a:gd name="connsiteX2" fmla="*/ 3018622 w 3027803"/>
              <a:gd name="connsiteY2" fmla="*/ 462709 h 1002535"/>
              <a:gd name="connsiteX3" fmla="*/ 2919470 w 3027803"/>
              <a:gd name="connsiteY3" fmla="*/ 231355 h 1002535"/>
              <a:gd name="connsiteX4" fmla="*/ 2610998 w 3027803"/>
              <a:gd name="connsiteY4" fmla="*/ 121186 h 1002535"/>
              <a:gd name="connsiteX5" fmla="*/ 1487277 w 3027803"/>
              <a:gd name="connsiteY5" fmla="*/ 143220 h 1002535"/>
              <a:gd name="connsiteX6" fmla="*/ 859316 w 3027803"/>
              <a:gd name="connsiteY6" fmla="*/ 154236 h 1002535"/>
              <a:gd name="connsiteX7" fmla="*/ 0 w 3027803"/>
              <a:gd name="connsiteY7" fmla="*/ 0 h 100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7803" h="1002535">
                <a:moveTo>
                  <a:pt x="2853369" y="1002535"/>
                </a:moveTo>
                <a:cubicBezTo>
                  <a:pt x="2900190" y="948369"/>
                  <a:pt x="2947012" y="894203"/>
                  <a:pt x="2974554" y="804232"/>
                </a:cubicBezTo>
                <a:cubicBezTo>
                  <a:pt x="3002096" y="714261"/>
                  <a:pt x="3027803" y="558189"/>
                  <a:pt x="3018622" y="462709"/>
                </a:cubicBezTo>
                <a:cubicBezTo>
                  <a:pt x="3009441" y="367230"/>
                  <a:pt x="2987407" y="288276"/>
                  <a:pt x="2919470" y="231355"/>
                </a:cubicBezTo>
                <a:cubicBezTo>
                  <a:pt x="2851533" y="174434"/>
                  <a:pt x="2849697" y="135875"/>
                  <a:pt x="2610998" y="121186"/>
                </a:cubicBezTo>
                <a:cubicBezTo>
                  <a:pt x="2372299" y="106497"/>
                  <a:pt x="1487277" y="143220"/>
                  <a:pt x="1487277" y="143220"/>
                </a:cubicBezTo>
                <a:cubicBezTo>
                  <a:pt x="1195330" y="148728"/>
                  <a:pt x="1107196" y="178106"/>
                  <a:pt x="859316" y="154236"/>
                </a:cubicBezTo>
                <a:cubicBezTo>
                  <a:pt x="611436" y="130366"/>
                  <a:pt x="305718" y="65183"/>
                  <a:pt x="0" y="0"/>
                </a:cubicBezTo>
              </a:path>
            </a:pathLst>
          </a:custGeom>
          <a:ln w="28575">
            <a:solidFill>
              <a:schemeClr val="bg2">
                <a:lumMod val="50000"/>
              </a:schemeClr>
            </a:solidFill>
            <a:headEnd type="oval" w="sm" len="sm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/>
          </a:p>
        </p:txBody>
      </p:sp>
      <p:sp>
        <p:nvSpPr>
          <p:cNvPr id="43025" name="Line 49"/>
          <p:cNvSpPr>
            <a:spLocks noChangeShapeType="1"/>
          </p:cNvSpPr>
          <p:nvPr/>
        </p:nvSpPr>
        <p:spPr bwMode="auto">
          <a:xfrm>
            <a:off x="152400" y="838200"/>
            <a:ext cx="54102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228600"/>
            <a:ext cx="6096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100" b="1" i="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</a:t>
            </a:r>
            <a:r>
              <a:rPr lang="en-US" altLang="zh-CN" sz="3100" b="1" i="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One </a:t>
            </a:r>
            <a:r>
              <a:rPr lang="en-US" altLang="zh-CN" sz="31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Configuration of </a:t>
            </a:r>
            <a:r>
              <a:rPr lang="en-US" altLang="zh-CN" sz="31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HIAF-I</a:t>
            </a:r>
            <a:endParaRPr lang="en-US" altLang="zh-CN" sz="3100" b="1" i="0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黑体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63280" y="867123"/>
            <a:ext cx="5029200" cy="4016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altLang="zh-CN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ea typeface="黑体" pitchFamily="49" charset="-122"/>
              </a:rPr>
              <a:t>Heavy Ion Accelerator Facility (Phase I)  </a:t>
            </a:r>
          </a:p>
        </p:txBody>
      </p:sp>
      <p:sp>
        <p:nvSpPr>
          <p:cNvPr id="44035" name="Line 49"/>
          <p:cNvSpPr>
            <a:spLocks noChangeShapeType="1"/>
          </p:cNvSpPr>
          <p:nvPr/>
        </p:nvSpPr>
        <p:spPr bwMode="auto">
          <a:xfrm>
            <a:off x="0" y="773113"/>
            <a:ext cx="3986213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5021263" y="1807270"/>
            <a:ext cx="2520950" cy="44926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457200" y="1618357"/>
            <a:ext cx="3200400" cy="19304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ctr">
              <a:spcAft>
                <a:spcPct val="40000"/>
              </a:spcAft>
            </a:pPr>
            <a:r>
              <a:rPr lang="en-US" altLang="zh-CN" sz="2000" b="1" i="0" dirty="0">
                <a:latin typeface="Calibri" pitchFamily="34" charset="0"/>
                <a:ea typeface="黑体" pitchFamily="49" charset="-122"/>
              </a:rPr>
              <a:t>Beam Facilities</a:t>
            </a:r>
            <a:endParaRPr lang="en-US" altLang="zh-CN" sz="2000" i="0" dirty="0">
              <a:latin typeface="Calibri" pitchFamily="34" charset="0"/>
              <a:ea typeface="黑体" pitchFamily="49" charset="-122"/>
            </a:endParaRP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</a:rPr>
              <a:t>Ion </a:t>
            </a:r>
            <a:r>
              <a:rPr lang="en-US" altLang="zh-CN" b="1" i="0" dirty="0" smtClean="0">
                <a:latin typeface="Calibri" pitchFamily="34" charset="0"/>
                <a:ea typeface="楷体_GB2312" pitchFamily="49" charset="-122"/>
              </a:rPr>
              <a:t>Sources (LIS)</a:t>
            </a:r>
            <a:endParaRPr lang="en-US" altLang="zh-CN" b="1" i="0" dirty="0">
              <a:latin typeface="Calibri" pitchFamily="34" charset="0"/>
              <a:ea typeface="楷体_GB2312" pitchFamily="49" charset="-122"/>
            </a:endParaRP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</a:rPr>
              <a:t>SC LINAC</a:t>
            </a:r>
          </a:p>
          <a:p>
            <a:pPr marL="268288" indent="-268288">
              <a:buFontTx/>
              <a:buChar char="•"/>
            </a:pPr>
            <a:r>
              <a:rPr lang="en-US" altLang="zh-CN" b="1" dirty="0" smtClean="0">
                <a:latin typeface="Calibri" pitchFamily="34" charset="0"/>
                <a:ea typeface="楷体_GB2312" pitchFamily="49" charset="-122"/>
              </a:rPr>
              <a:t>C</a:t>
            </a:r>
            <a:r>
              <a:rPr lang="en-US" altLang="zh-CN" b="1" i="0" dirty="0" smtClean="0">
                <a:latin typeface="Calibri" pitchFamily="34" charset="0"/>
                <a:ea typeface="楷体_GB2312" pitchFamily="49" charset="-122"/>
              </a:rPr>
              <a:t>ooling</a:t>
            </a:r>
            <a:endParaRPr lang="en-US" altLang="zh-CN" b="1" i="0" dirty="0">
              <a:latin typeface="Calibri" pitchFamily="34" charset="0"/>
              <a:ea typeface="楷体_GB2312" pitchFamily="49" charset="-122"/>
            </a:endParaRP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</a:rPr>
              <a:t>Radioactive Beam-line </a:t>
            </a: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</a:rPr>
              <a:t>Storage Ring Accelerators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105400" y="1237357"/>
            <a:ext cx="3733800" cy="2479675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ctr">
              <a:spcAft>
                <a:spcPct val="40000"/>
              </a:spcAft>
            </a:pPr>
            <a:r>
              <a:rPr lang="en-US" altLang="zh-CN" sz="2000" b="1" i="0" dirty="0">
                <a:latin typeface="Calibri" pitchFamily="34" charset="0"/>
                <a:ea typeface="黑体" pitchFamily="49" charset="-122"/>
              </a:rPr>
              <a:t>Exp. Sites</a:t>
            </a:r>
            <a:endParaRPr lang="en-US" altLang="zh-CN" sz="2000" i="0" dirty="0">
              <a:latin typeface="Calibri" pitchFamily="34" charset="0"/>
              <a:ea typeface="黑体" pitchFamily="49" charset="-122"/>
            </a:endParaRP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</a:rPr>
              <a:t>Nuclear material</a:t>
            </a: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</a:rPr>
              <a:t>Multi-function irradiation site</a:t>
            </a: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</a:rPr>
              <a:t>RIBs Physics site</a:t>
            </a: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</a:rPr>
              <a:t>Mass spectrometry</a:t>
            </a: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</a:rPr>
              <a:t>HEZ radiation site</a:t>
            </a: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</a:rPr>
              <a:t>HED physics site</a:t>
            </a:r>
          </a:p>
          <a:p>
            <a:pPr marL="268288" indent="-268288">
              <a:buFontTx/>
              <a:buChar char="•"/>
            </a:pPr>
            <a:r>
              <a:rPr lang="en-US" altLang="zh-CN" b="1" i="0" dirty="0">
                <a:latin typeface="Calibri" pitchFamily="34" charset="0"/>
                <a:ea typeface="楷体_GB2312" pitchFamily="49" charset="-122"/>
                <a:sym typeface="Symbol" pitchFamily="18" charset="2"/>
              </a:rPr>
              <a:t>-beam neutrino physics site</a:t>
            </a: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0" y="6430963"/>
            <a:ext cx="914400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altLang="zh-CN" sz="2000" b="1" i="0">
                <a:solidFill>
                  <a:srgbClr val="FF0000"/>
                </a:solidFill>
                <a:latin typeface="Calibri" pitchFamily="34" charset="0"/>
                <a:ea typeface="黑体" pitchFamily="49" charset="-122"/>
              </a:rPr>
              <a:t>SC-LINAC + Radioactive Beam-line + Storage Ring Accelerator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8425"/>
            <a:ext cx="529208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b="1" i="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New </a:t>
            </a:r>
            <a:r>
              <a:rPr lang="en-US" altLang="zh-CN" sz="3200" b="1" i="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C</a:t>
            </a:r>
            <a:r>
              <a:rPr lang="en-US" altLang="zh-CN" sz="32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onfiguration of </a:t>
            </a:r>
            <a:r>
              <a:rPr lang="en-US" altLang="zh-CN" sz="3200" b="1" i="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</a:t>
            </a:r>
            <a:r>
              <a:rPr lang="en-US" altLang="zh-CN" sz="3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HIAF-I</a:t>
            </a:r>
          </a:p>
        </p:txBody>
      </p:sp>
      <p:pic>
        <p:nvPicPr>
          <p:cNvPr id="44041" name="Picture 10" descr="I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1043608" y="121662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/>
              <a:t>2013~2020</a:t>
            </a:r>
          </a:p>
        </p:txBody>
      </p:sp>
      <p:pic>
        <p:nvPicPr>
          <p:cNvPr id="44043" name="Picture 14"/>
          <p:cNvPicPr>
            <a:picLocks noChangeAspect="1" noChangeArrowheads="1"/>
          </p:cNvPicPr>
          <p:nvPr/>
        </p:nvPicPr>
        <p:blipFill>
          <a:blip r:embed="rId4" cstate="print"/>
          <a:srcRect t="4172"/>
          <a:stretch>
            <a:fillRect/>
          </a:stretch>
        </p:blipFill>
        <p:spPr bwMode="auto">
          <a:xfrm>
            <a:off x="1143000" y="3824745"/>
            <a:ext cx="6381328" cy="2663368"/>
          </a:xfrm>
          <a:prstGeom prst="rect">
            <a:avLst/>
          </a:prstGeom>
          <a:noFill/>
          <a:ln w="25400" algn="ctr">
            <a:noFill/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35814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7338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1218" y="692696"/>
            <a:ext cx="8053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  <a:latin typeface="Arial Black" pitchFamily="34" charset="0"/>
              </a:rPr>
              <a:t>Suggested new configurations for experiments</a:t>
            </a:r>
            <a:endParaRPr lang="zh-CN" altLang="en-US" sz="2400" dirty="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988840"/>
            <a:ext cx="3136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Super critical fields exp.</a:t>
            </a:r>
            <a:endParaRPr lang="zh-CN" alt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445224"/>
            <a:ext cx="282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Merged beam design</a:t>
            </a:r>
            <a:endParaRPr lang="zh-CN" alt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4048" y="1916832"/>
            <a:ext cx="400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High precision DR experiments</a:t>
            </a:r>
            <a:endParaRPr lang="zh-CN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32040" y="5415607"/>
            <a:ext cx="407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One cooler, one electron target</a:t>
            </a:r>
            <a:endParaRPr lang="zh-CN" alt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51720" y="6237312"/>
            <a:ext cx="571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00CC"/>
                </a:solidFill>
              </a:rPr>
              <a:t>Possibilities are Open for discussions and proposals at HIAF</a:t>
            </a:r>
            <a:endParaRPr lang="zh-CN" alt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8425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HIAF  Specification</a:t>
            </a:r>
          </a:p>
        </p:txBody>
      </p:sp>
      <p:sp>
        <p:nvSpPr>
          <p:cNvPr id="45059" name="Line 49"/>
          <p:cNvSpPr>
            <a:spLocks noChangeShapeType="1"/>
          </p:cNvSpPr>
          <p:nvPr/>
        </p:nvSpPr>
        <p:spPr bwMode="auto">
          <a:xfrm>
            <a:off x="0" y="954088"/>
            <a:ext cx="9144000" cy="0"/>
          </a:xfrm>
          <a:prstGeom prst="line">
            <a:avLst/>
          </a:prstGeom>
          <a:noFill/>
          <a:ln w="76200" cmpd="tri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aphicFrame>
        <p:nvGraphicFramePr>
          <p:cNvPr id="801796" name="Group 4"/>
          <p:cNvGraphicFramePr>
            <a:graphicFrameLocks noGrp="1"/>
          </p:cNvGraphicFramePr>
          <p:nvPr/>
        </p:nvGraphicFramePr>
        <p:xfrm>
          <a:off x="179388" y="1916113"/>
          <a:ext cx="8461375" cy="4318639"/>
        </p:xfrm>
        <a:graphic>
          <a:graphicData uri="http://schemas.openxmlformats.org/drawingml/2006/table">
            <a:tbl>
              <a:tblPr/>
              <a:tblGrid>
                <a:gridCol w="1260475"/>
                <a:gridCol w="630237"/>
                <a:gridCol w="1079500"/>
                <a:gridCol w="539750"/>
                <a:gridCol w="1216025"/>
                <a:gridCol w="1409700"/>
                <a:gridCol w="569913"/>
                <a:gridCol w="1755775"/>
              </a:tblGrid>
              <a:tr h="4667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Typical Beams and Performance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02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Subsystem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Ion Beam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 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cs typeface="Times New Roman" pitchFamily="18" charset="0"/>
                        </a:rPr>
                        <a:t>  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671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黑体" pitchFamily="49" charset="-122"/>
                        </a:rPr>
                        <a:t>i-LINAC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84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Kr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27+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180 MeV/u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10 p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A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6713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209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Bi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30+~31+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180 MeV/u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12 p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A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52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238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U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33+~34+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180 MeV/u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10 p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A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952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黑体" pitchFamily="49" charset="-122"/>
                        </a:rPr>
                        <a:t>U-RIBLL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RIBs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150~220 MeV/u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10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9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 pps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6713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黑体" pitchFamily="49" charset="-122"/>
                        </a:rPr>
                        <a:t>ECS-45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Kr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36+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4.8 GeV/u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1.0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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10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12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 ppp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6713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Bi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31+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1.2 GeV/u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  <a:sym typeface="Symbol" pitchFamily="18" charset="2"/>
                        </a:rPr>
                        <a:t>1.0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10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11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黑体" pitchFamily="49" charset="-122"/>
                        </a:rPr>
                        <a:t> ppp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318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ea typeface="黑体" pitchFamily="49" charset="-122"/>
                        </a:rPr>
                        <a:t>Budget: 1.5-2.0 bRMB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黑体" pitchFamily="49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932" y="2348880"/>
            <a:ext cx="78149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rgbClr val="0000CC"/>
                </a:solidFill>
                <a:latin typeface="Arial Narrow" pitchFamily="34" charset="0"/>
              </a:rPr>
              <a:t> Examples of Progress on the present accelerator facility</a:t>
            </a: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en-US" altLang="zh-CN" sz="2800" dirty="0" smtClean="0">
                <a:solidFill>
                  <a:srgbClr val="0000CC"/>
                </a:solidFill>
                <a:latin typeface="Arial Narrow" pitchFamily="34" charset="0"/>
              </a:rPr>
              <a:t> The Future Projects </a:t>
            </a:r>
            <a:endParaRPr lang="zh-CN" altLang="en-US" sz="28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494" y="1052736"/>
            <a:ext cx="2409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Arial Black" pitchFamily="34" charset="0"/>
              </a:rPr>
              <a:t>Outline</a:t>
            </a:r>
            <a:endParaRPr lang="zh-CN" altLang="en-US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447800" y="2667000"/>
            <a:ext cx="6113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FF0000"/>
                </a:solidFill>
              </a:rPr>
              <a:t>ADS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9001" y="3933056"/>
            <a:ext cx="5649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</a:t>
            </a:r>
            <a:r>
              <a:rPr lang="en-US" altLang="zh-CN" sz="2800" dirty="0" smtClean="0">
                <a:solidFill>
                  <a:srgbClr val="0000CC"/>
                </a:solidFill>
              </a:rPr>
              <a:t>cceleration </a:t>
            </a:r>
            <a:r>
              <a:rPr lang="en-US" altLang="zh-CN" sz="2800" dirty="0" smtClean="0">
                <a:solidFill>
                  <a:srgbClr val="FF0000"/>
                </a:solidFill>
              </a:rPr>
              <a:t>D</a:t>
            </a:r>
            <a:r>
              <a:rPr lang="en-US" altLang="zh-CN" sz="2800" dirty="0" smtClean="0">
                <a:solidFill>
                  <a:srgbClr val="0000CC"/>
                </a:solidFill>
              </a:rPr>
              <a:t>riven </a:t>
            </a:r>
            <a:r>
              <a:rPr lang="en-US" altLang="zh-CN" sz="2800" dirty="0" err="1" smtClean="0">
                <a:solidFill>
                  <a:srgbClr val="FF0000"/>
                </a:solidFill>
              </a:rPr>
              <a:t>S</a:t>
            </a:r>
            <a:r>
              <a:rPr lang="en-US" altLang="zh-CN" sz="2800" dirty="0" err="1" smtClean="0">
                <a:solidFill>
                  <a:srgbClr val="0000CC"/>
                </a:solidFill>
              </a:rPr>
              <a:t>pallation</a:t>
            </a:r>
            <a:r>
              <a:rPr lang="en-US" altLang="zh-CN" sz="2800" dirty="0" smtClean="0">
                <a:solidFill>
                  <a:srgbClr val="0000CC"/>
                </a:solidFill>
              </a:rPr>
              <a:t> system</a:t>
            </a:r>
            <a:endParaRPr lang="zh-CN" alt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283968" y="4037062"/>
            <a:ext cx="4322763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67544" y="4018712"/>
            <a:ext cx="2844800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25284" name="标题 1"/>
          <p:cNvSpPr>
            <a:spLocks/>
          </p:cNvSpPr>
          <p:nvPr/>
        </p:nvSpPr>
        <p:spPr bwMode="auto">
          <a:xfrm>
            <a:off x="228600" y="0"/>
            <a:ext cx="76215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600" b="1" i="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Problems Faced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043608" y="1268760"/>
            <a:ext cx="2304430" cy="107721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0" dirty="0">
                <a:solidFill>
                  <a:schemeClr val="bg1"/>
                </a:solidFill>
                <a:latin typeface="Calibri" pitchFamily="34" charset="0"/>
              </a:rPr>
              <a:t>Nuclear Fuel Supply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198062" y="1286223"/>
            <a:ext cx="2686306" cy="1077218"/>
          </a:xfrm>
          <a:prstGeom prst="rect">
            <a:avLst/>
          </a:prstGeom>
          <a:solidFill>
            <a:srgbClr val="3366FF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i="0" dirty="0">
                <a:solidFill>
                  <a:schemeClr val="bg1"/>
                </a:solidFill>
                <a:latin typeface="Calibri" pitchFamily="34" charset="0"/>
              </a:rPr>
              <a:t>Nuclear Waste Management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95536" y="3101975"/>
            <a:ext cx="3384872" cy="13234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0" baseline="30000" dirty="0">
                <a:latin typeface="Calibri" pitchFamily="34" charset="0"/>
              </a:rPr>
              <a:t>235</a:t>
            </a:r>
            <a:r>
              <a:rPr lang="en-US" altLang="zh-CN" sz="2000" i="0" dirty="0">
                <a:latin typeface="Calibri" pitchFamily="34" charset="0"/>
              </a:rPr>
              <a:t>U: conventional reactor</a:t>
            </a:r>
          </a:p>
          <a:p>
            <a:pPr>
              <a:spcBef>
                <a:spcPct val="50000"/>
              </a:spcBef>
            </a:pPr>
            <a:r>
              <a:rPr lang="en-US" altLang="zh-CN" sz="2000" i="0" baseline="30000" dirty="0">
                <a:latin typeface="Calibri" pitchFamily="34" charset="0"/>
              </a:rPr>
              <a:t>238</a:t>
            </a:r>
            <a:r>
              <a:rPr lang="en-US" altLang="zh-CN" sz="2000" i="0" dirty="0">
                <a:latin typeface="Calibri" pitchFamily="34" charset="0"/>
              </a:rPr>
              <a:t>U: fast reactor</a:t>
            </a:r>
          </a:p>
          <a:p>
            <a:pPr>
              <a:spcBef>
                <a:spcPct val="50000"/>
              </a:spcBef>
            </a:pPr>
            <a:r>
              <a:rPr lang="en-US" altLang="zh-CN" sz="2000" i="0" baseline="30000" dirty="0">
                <a:latin typeface="Calibri" pitchFamily="34" charset="0"/>
              </a:rPr>
              <a:t>232</a:t>
            </a:r>
            <a:r>
              <a:rPr lang="en-US" altLang="zh-CN" sz="2000" i="0" dirty="0">
                <a:latin typeface="Calibri" pitchFamily="34" charset="0"/>
              </a:rPr>
              <a:t>Th: TMSR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248472" y="3113673"/>
            <a:ext cx="4860032" cy="13234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0" dirty="0">
                <a:latin typeface="Calibri" pitchFamily="34" charset="0"/>
              </a:rPr>
              <a:t>One through:  directly deep disposal</a:t>
            </a:r>
          </a:p>
          <a:p>
            <a:pPr>
              <a:spcBef>
                <a:spcPct val="50000"/>
              </a:spcBef>
            </a:pPr>
            <a:r>
              <a:rPr lang="en-US" altLang="zh-CN" sz="2000" i="0" dirty="0">
                <a:latin typeface="Calibri" pitchFamily="34" charset="0"/>
              </a:rPr>
              <a:t>Closed cycle: </a:t>
            </a:r>
            <a:r>
              <a:rPr lang="en-US" altLang="zh-CN" sz="2000" i="0" dirty="0" err="1">
                <a:latin typeface="Calibri" pitchFamily="34" charset="0"/>
              </a:rPr>
              <a:t>Pu</a:t>
            </a:r>
            <a:r>
              <a:rPr lang="en-US" altLang="zh-CN" sz="2000" i="0" dirty="0">
                <a:latin typeface="Calibri" pitchFamily="34" charset="0"/>
              </a:rPr>
              <a:t>, </a:t>
            </a:r>
            <a:r>
              <a:rPr lang="en-US" altLang="zh-CN" sz="2000" i="0" baseline="30000" dirty="0">
                <a:latin typeface="Calibri" pitchFamily="34" charset="0"/>
              </a:rPr>
              <a:t>233</a:t>
            </a:r>
            <a:r>
              <a:rPr lang="en-US" altLang="zh-CN" sz="2000" i="0" dirty="0">
                <a:latin typeface="Calibri" pitchFamily="34" charset="0"/>
              </a:rPr>
              <a:t>U, </a:t>
            </a:r>
            <a:r>
              <a:rPr lang="en-US" altLang="zh-CN" sz="2000" i="0" baseline="30000" dirty="0">
                <a:latin typeface="Calibri" pitchFamily="34" charset="0"/>
              </a:rPr>
              <a:t>235</a:t>
            </a:r>
            <a:r>
              <a:rPr lang="en-US" altLang="zh-CN" sz="2000" i="0" dirty="0">
                <a:latin typeface="Calibri" pitchFamily="34" charset="0"/>
              </a:rPr>
              <a:t>U, and then disposal</a:t>
            </a:r>
          </a:p>
          <a:p>
            <a:pPr>
              <a:spcBef>
                <a:spcPct val="50000"/>
              </a:spcBef>
            </a:pPr>
            <a:r>
              <a:rPr lang="en-US" altLang="zh-CN" sz="2000" b="1" i="0" dirty="0">
                <a:solidFill>
                  <a:srgbClr val="CC0000"/>
                </a:solidFill>
                <a:latin typeface="Calibri" pitchFamily="34" charset="0"/>
              </a:rPr>
              <a:t>ADS: MAs &amp; LLFPs transmutation</a:t>
            </a:r>
          </a:p>
        </p:txBody>
      </p:sp>
      <p:sp>
        <p:nvSpPr>
          <p:cNvPr id="36873" name="AutoShape 9"/>
          <p:cNvSpPr>
            <a:spLocks noChangeArrowheads="1"/>
          </p:cNvSpPr>
          <p:nvPr/>
        </p:nvSpPr>
        <p:spPr bwMode="auto">
          <a:xfrm>
            <a:off x="1979712" y="2420888"/>
            <a:ext cx="323850" cy="2936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6373813" y="2420888"/>
            <a:ext cx="323850" cy="2936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 rot="-2647917">
            <a:off x="2376488" y="4618038"/>
            <a:ext cx="323850" cy="2936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 rot="1725428">
            <a:off x="6300788" y="4648200"/>
            <a:ext cx="323850" cy="2936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1150938" y="5187950"/>
            <a:ext cx="7165975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800" b="1" i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Advanced Nuclear Fission Energy for Future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i="0" dirty="0">
                <a:latin typeface="Calibri" pitchFamily="34" charset="0"/>
              </a:rPr>
              <a:t>Supported by the “Strategic Priority Research Program” of CAS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251520" y="3101975"/>
            <a:ext cx="3600400" cy="1371600"/>
          </a:xfrm>
          <a:prstGeom prst="rect">
            <a:avLst/>
          </a:prstGeom>
          <a:noFill/>
          <a:ln w="9525">
            <a:solidFill>
              <a:srgbClr val="99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211960" y="3101975"/>
            <a:ext cx="4859337" cy="1371600"/>
          </a:xfrm>
          <a:prstGeom prst="rect">
            <a:avLst/>
          </a:prstGeom>
          <a:noFill/>
          <a:ln w="9525">
            <a:solidFill>
              <a:srgbClr val="99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36880" name="Line 49"/>
          <p:cNvSpPr>
            <a:spLocks noChangeShapeType="1"/>
          </p:cNvSpPr>
          <p:nvPr/>
        </p:nvSpPr>
        <p:spPr bwMode="auto">
          <a:xfrm>
            <a:off x="152400" y="838200"/>
            <a:ext cx="48768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50" y="2990850"/>
            <a:ext cx="2387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476750" y="4467225"/>
            <a:ext cx="755650" cy="755650"/>
            <a:chOff x="960" y="1008"/>
            <a:chExt cx="2256" cy="2304"/>
          </a:xfrm>
        </p:grpSpPr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1586" y="153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" name="Oval 13"/>
            <p:cNvSpPr>
              <a:spLocks noChangeArrowheads="1"/>
            </p:cNvSpPr>
            <p:nvPr/>
          </p:nvSpPr>
          <p:spPr bwMode="auto">
            <a:xfrm>
              <a:off x="1728" y="100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" name="Oval 14"/>
            <p:cNvSpPr>
              <a:spLocks noChangeArrowheads="1"/>
            </p:cNvSpPr>
            <p:nvPr/>
          </p:nvSpPr>
          <p:spPr bwMode="auto">
            <a:xfrm>
              <a:off x="2353" y="1056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auto">
            <a:xfrm>
              <a:off x="2064" y="100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auto">
            <a:xfrm>
              <a:off x="1202" y="1342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auto">
            <a:xfrm>
              <a:off x="960" y="196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8"/>
            <p:cNvSpPr>
              <a:spLocks noChangeArrowheads="1"/>
            </p:cNvSpPr>
            <p:nvPr/>
          </p:nvSpPr>
          <p:spPr bwMode="auto">
            <a:xfrm>
              <a:off x="1007" y="1632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1439" y="1105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2785" y="245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2353" y="2881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Oval 22"/>
            <p:cNvSpPr>
              <a:spLocks noChangeArrowheads="1"/>
            </p:cNvSpPr>
            <p:nvPr/>
          </p:nvSpPr>
          <p:spPr bwMode="auto">
            <a:xfrm>
              <a:off x="2879" y="2112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Oval 23"/>
            <p:cNvSpPr>
              <a:spLocks noChangeArrowheads="1"/>
            </p:cNvSpPr>
            <p:nvPr/>
          </p:nvSpPr>
          <p:spPr bwMode="auto">
            <a:xfrm>
              <a:off x="2879" y="1826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2590" y="125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Oval 25"/>
            <p:cNvSpPr>
              <a:spLocks noChangeArrowheads="1"/>
            </p:cNvSpPr>
            <p:nvPr/>
          </p:nvSpPr>
          <p:spPr bwMode="auto">
            <a:xfrm>
              <a:off x="2785" y="1487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Oval 26"/>
            <p:cNvSpPr>
              <a:spLocks noChangeArrowheads="1"/>
            </p:cNvSpPr>
            <p:nvPr/>
          </p:nvSpPr>
          <p:spPr bwMode="auto">
            <a:xfrm>
              <a:off x="2590" y="2688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auto">
            <a:xfrm>
              <a:off x="1297" y="1681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2448" y="125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Oval 29"/>
            <p:cNvSpPr>
              <a:spLocks noChangeArrowheads="1"/>
            </p:cNvSpPr>
            <p:nvPr/>
          </p:nvSpPr>
          <p:spPr bwMode="auto">
            <a:xfrm>
              <a:off x="2832" y="196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Oval 30"/>
            <p:cNvSpPr>
              <a:spLocks noChangeArrowheads="1"/>
            </p:cNvSpPr>
            <p:nvPr/>
          </p:nvSpPr>
          <p:spPr bwMode="auto">
            <a:xfrm>
              <a:off x="2690" y="1439"/>
              <a:ext cx="332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Oval 31"/>
            <p:cNvSpPr>
              <a:spLocks noChangeArrowheads="1"/>
            </p:cNvSpPr>
            <p:nvPr/>
          </p:nvSpPr>
          <p:spPr bwMode="auto">
            <a:xfrm>
              <a:off x="1007" y="2305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5" name="Oval 32"/>
            <p:cNvSpPr>
              <a:spLocks noChangeArrowheads="1"/>
            </p:cNvSpPr>
            <p:nvPr/>
          </p:nvSpPr>
          <p:spPr bwMode="auto">
            <a:xfrm>
              <a:off x="1154" y="2591"/>
              <a:ext cx="332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1680" y="297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Oval 34"/>
            <p:cNvSpPr>
              <a:spLocks noChangeArrowheads="1"/>
            </p:cNvSpPr>
            <p:nvPr/>
          </p:nvSpPr>
          <p:spPr bwMode="auto">
            <a:xfrm>
              <a:off x="2017" y="297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1391" y="2833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Oval 36"/>
            <p:cNvSpPr>
              <a:spLocks noChangeArrowheads="1"/>
            </p:cNvSpPr>
            <p:nvPr/>
          </p:nvSpPr>
          <p:spPr bwMode="auto">
            <a:xfrm>
              <a:off x="2159" y="1105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2785" y="1681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Oval 38"/>
            <p:cNvSpPr>
              <a:spLocks noChangeArrowheads="1"/>
            </p:cNvSpPr>
            <p:nvPr/>
          </p:nvSpPr>
          <p:spPr bwMode="auto">
            <a:xfrm>
              <a:off x="1823" y="1056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auto">
            <a:xfrm>
              <a:off x="1586" y="1153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Oval 40"/>
            <p:cNvSpPr>
              <a:spLocks noChangeArrowheads="1"/>
            </p:cNvSpPr>
            <p:nvPr/>
          </p:nvSpPr>
          <p:spPr bwMode="auto">
            <a:xfrm>
              <a:off x="1154" y="1536"/>
              <a:ext cx="332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Oval 41"/>
            <p:cNvSpPr>
              <a:spLocks noChangeArrowheads="1"/>
            </p:cNvSpPr>
            <p:nvPr/>
          </p:nvSpPr>
          <p:spPr bwMode="auto">
            <a:xfrm>
              <a:off x="1055" y="1826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Oval 42"/>
            <p:cNvSpPr>
              <a:spLocks noChangeArrowheads="1"/>
            </p:cNvSpPr>
            <p:nvPr/>
          </p:nvSpPr>
          <p:spPr bwMode="auto">
            <a:xfrm>
              <a:off x="1344" y="129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Oval 43"/>
            <p:cNvSpPr>
              <a:spLocks noChangeArrowheads="1"/>
            </p:cNvSpPr>
            <p:nvPr/>
          </p:nvSpPr>
          <p:spPr bwMode="auto">
            <a:xfrm>
              <a:off x="1538" y="2688"/>
              <a:ext cx="332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1297" y="245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Oval 45"/>
            <p:cNvSpPr>
              <a:spLocks noChangeArrowheads="1"/>
            </p:cNvSpPr>
            <p:nvPr/>
          </p:nvSpPr>
          <p:spPr bwMode="auto">
            <a:xfrm>
              <a:off x="1823" y="2833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Oval 46"/>
            <p:cNvSpPr>
              <a:spLocks noChangeArrowheads="1"/>
            </p:cNvSpPr>
            <p:nvPr/>
          </p:nvSpPr>
          <p:spPr bwMode="auto">
            <a:xfrm>
              <a:off x="2112" y="2833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Oval 47"/>
            <p:cNvSpPr>
              <a:spLocks noChangeArrowheads="1"/>
            </p:cNvSpPr>
            <p:nvPr/>
          </p:nvSpPr>
          <p:spPr bwMode="auto">
            <a:xfrm>
              <a:off x="2638" y="2542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Oval 48"/>
            <p:cNvSpPr>
              <a:spLocks noChangeArrowheads="1"/>
            </p:cNvSpPr>
            <p:nvPr/>
          </p:nvSpPr>
          <p:spPr bwMode="auto">
            <a:xfrm>
              <a:off x="2785" y="2257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Oval 49"/>
            <p:cNvSpPr>
              <a:spLocks noChangeArrowheads="1"/>
            </p:cNvSpPr>
            <p:nvPr/>
          </p:nvSpPr>
          <p:spPr bwMode="auto">
            <a:xfrm>
              <a:off x="2401" y="2736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Oval 50"/>
            <p:cNvSpPr>
              <a:spLocks noChangeArrowheads="1"/>
            </p:cNvSpPr>
            <p:nvPr/>
          </p:nvSpPr>
          <p:spPr bwMode="auto">
            <a:xfrm>
              <a:off x="2353" y="2494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Oval 51"/>
            <p:cNvSpPr>
              <a:spLocks noChangeArrowheads="1"/>
            </p:cNvSpPr>
            <p:nvPr/>
          </p:nvSpPr>
          <p:spPr bwMode="auto">
            <a:xfrm>
              <a:off x="2543" y="2257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Oval 52"/>
            <p:cNvSpPr>
              <a:spLocks noChangeArrowheads="1"/>
            </p:cNvSpPr>
            <p:nvPr/>
          </p:nvSpPr>
          <p:spPr bwMode="auto">
            <a:xfrm>
              <a:off x="1102" y="216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Oval 53"/>
            <p:cNvSpPr>
              <a:spLocks noChangeArrowheads="1"/>
            </p:cNvSpPr>
            <p:nvPr/>
          </p:nvSpPr>
          <p:spPr bwMode="auto">
            <a:xfrm>
              <a:off x="2543" y="1729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Oval 54"/>
            <p:cNvSpPr>
              <a:spLocks noChangeArrowheads="1"/>
            </p:cNvSpPr>
            <p:nvPr/>
          </p:nvSpPr>
          <p:spPr bwMode="auto">
            <a:xfrm>
              <a:off x="2590" y="196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Oval 55"/>
            <p:cNvSpPr>
              <a:spLocks noChangeArrowheads="1"/>
            </p:cNvSpPr>
            <p:nvPr/>
          </p:nvSpPr>
          <p:spPr bwMode="auto">
            <a:xfrm>
              <a:off x="2448" y="1487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Oval 56"/>
            <p:cNvSpPr>
              <a:spLocks noChangeArrowheads="1"/>
            </p:cNvSpPr>
            <p:nvPr/>
          </p:nvSpPr>
          <p:spPr bwMode="auto">
            <a:xfrm>
              <a:off x="2206" y="1342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Oval 57"/>
            <p:cNvSpPr>
              <a:spLocks noChangeArrowheads="1"/>
            </p:cNvSpPr>
            <p:nvPr/>
          </p:nvSpPr>
          <p:spPr bwMode="auto">
            <a:xfrm>
              <a:off x="1633" y="1342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Oval 58"/>
            <p:cNvSpPr>
              <a:spLocks noChangeArrowheads="1"/>
            </p:cNvSpPr>
            <p:nvPr/>
          </p:nvSpPr>
          <p:spPr bwMode="auto">
            <a:xfrm>
              <a:off x="1344" y="153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auto">
            <a:xfrm>
              <a:off x="1922" y="1250"/>
              <a:ext cx="332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3" name="Oval 60"/>
            <p:cNvSpPr>
              <a:spLocks noChangeArrowheads="1"/>
            </p:cNvSpPr>
            <p:nvPr/>
          </p:nvSpPr>
          <p:spPr bwMode="auto">
            <a:xfrm>
              <a:off x="2112" y="2591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1823" y="2591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Oval 62"/>
            <p:cNvSpPr>
              <a:spLocks noChangeArrowheads="1"/>
            </p:cNvSpPr>
            <p:nvPr/>
          </p:nvSpPr>
          <p:spPr bwMode="auto">
            <a:xfrm>
              <a:off x="1391" y="220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Oval 63"/>
            <p:cNvSpPr>
              <a:spLocks noChangeArrowheads="1"/>
            </p:cNvSpPr>
            <p:nvPr/>
          </p:nvSpPr>
          <p:spPr bwMode="auto">
            <a:xfrm>
              <a:off x="1586" y="245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Oval 64"/>
            <p:cNvSpPr>
              <a:spLocks noChangeArrowheads="1"/>
            </p:cNvSpPr>
            <p:nvPr/>
          </p:nvSpPr>
          <p:spPr bwMode="auto">
            <a:xfrm>
              <a:off x="1297" y="1918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Oval 65"/>
            <p:cNvSpPr>
              <a:spLocks noChangeArrowheads="1"/>
            </p:cNvSpPr>
            <p:nvPr/>
          </p:nvSpPr>
          <p:spPr bwMode="auto">
            <a:xfrm>
              <a:off x="2112" y="1487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Oval 66"/>
            <p:cNvSpPr>
              <a:spLocks noChangeArrowheads="1"/>
            </p:cNvSpPr>
            <p:nvPr/>
          </p:nvSpPr>
          <p:spPr bwMode="auto">
            <a:xfrm>
              <a:off x="1823" y="1487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Oval 67"/>
            <p:cNvSpPr>
              <a:spLocks noChangeArrowheads="1"/>
            </p:cNvSpPr>
            <p:nvPr/>
          </p:nvSpPr>
          <p:spPr bwMode="auto">
            <a:xfrm>
              <a:off x="2254" y="1681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Oval 68"/>
            <p:cNvSpPr>
              <a:spLocks noChangeArrowheads="1"/>
            </p:cNvSpPr>
            <p:nvPr/>
          </p:nvSpPr>
          <p:spPr bwMode="auto">
            <a:xfrm>
              <a:off x="2353" y="1918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Oval 69"/>
            <p:cNvSpPr>
              <a:spLocks noChangeArrowheads="1"/>
            </p:cNvSpPr>
            <p:nvPr/>
          </p:nvSpPr>
          <p:spPr bwMode="auto">
            <a:xfrm>
              <a:off x="2159" y="2354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Oval 70"/>
            <p:cNvSpPr>
              <a:spLocks noChangeArrowheads="1"/>
            </p:cNvSpPr>
            <p:nvPr/>
          </p:nvSpPr>
          <p:spPr bwMode="auto">
            <a:xfrm>
              <a:off x="2306" y="2160"/>
              <a:ext cx="332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Oval 71"/>
            <p:cNvSpPr>
              <a:spLocks noChangeArrowheads="1"/>
            </p:cNvSpPr>
            <p:nvPr/>
          </p:nvSpPr>
          <p:spPr bwMode="auto">
            <a:xfrm>
              <a:off x="1922" y="2402"/>
              <a:ext cx="332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Oval 72"/>
            <p:cNvSpPr>
              <a:spLocks noChangeArrowheads="1"/>
            </p:cNvSpPr>
            <p:nvPr/>
          </p:nvSpPr>
          <p:spPr bwMode="auto">
            <a:xfrm>
              <a:off x="1680" y="2257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Oval 73"/>
            <p:cNvSpPr>
              <a:spLocks noChangeArrowheads="1"/>
            </p:cNvSpPr>
            <p:nvPr/>
          </p:nvSpPr>
          <p:spPr bwMode="auto">
            <a:xfrm>
              <a:off x="1586" y="196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Oval 74"/>
            <p:cNvSpPr>
              <a:spLocks noChangeArrowheads="1"/>
            </p:cNvSpPr>
            <p:nvPr/>
          </p:nvSpPr>
          <p:spPr bwMode="auto">
            <a:xfrm>
              <a:off x="1538" y="1778"/>
              <a:ext cx="332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Oval 75"/>
            <p:cNvSpPr>
              <a:spLocks noChangeArrowheads="1"/>
            </p:cNvSpPr>
            <p:nvPr/>
          </p:nvSpPr>
          <p:spPr bwMode="auto">
            <a:xfrm>
              <a:off x="1970" y="1632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Oval 76"/>
            <p:cNvSpPr>
              <a:spLocks noChangeArrowheads="1"/>
            </p:cNvSpPr>
            <p:nvPr/>
          </p:nvSpPr>
          <p:spPr bwMode="auto">
            <a:xfrm>
              <a:off x="1823" y="196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Oval 77"/>
            <p:cNvSpPr>
              <a:spLocks noChangeArrowheads="1"/>
            </p:cNvSpPr>
            <p:nvPr/>
          </p:nvSpPr>
          <p:spPr bwMode="auto">
            <a:xfrm>
              <a:off x="1728" y="1681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Oval 78"/>
            <p:cNvSpPr>
              <a:spLocks noChangeArrowheads="1"/>
            </p:cNvSpPr>
            <p:nvPr/>
          </p:nvSpPr>
          <p:spPr bwMode="auto">
            <a:xfrm>
              <a:off x="1922" y="1826"/>
              <a:ext cx="332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Oval 79"/>
            <p:cNvSpPr>
              <a:spLocks noChangeArrowheads="1"/>
            </p:cNvSpPr>
            <p:nvPr/>
          </p:nvSpPr>
          <p:spPr bwMode="auto">
            <a:xfrm>
              <a:off x="2112" y="1874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Oval 80"/>
            <p:cNvSpPr>
              <a:spLocks noChangeArrowheads="1"/>
            </p:cNvSpPr>
            <p:nvPr/>
          </p:nvSpPr>
          <p:spPr bwMode="auto">
            <a:xfrm>
              <a:off x="2017" y="216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476750" y="4467225"/>
            <a:ext cx="755650" cy="755650"/>
            <a:chOff x="960" y="1008"/>
            <a:chExt cx="2256" cy="2304"/>
          </a:xfrm>
        </p:grpSpPr>
        <p:sp>
          <p:nvSpPr>
            <p:cNvPr id="75" name="Oval 12"/>
            <p:cNvSpPr>
              <a:spLocks noChangeArrowheads="1"/>
            </p:cNvSpPr>
            <p:nvPr/>
          </p:nvSpPr>
          <p:spPr bwMode="auto">
            <a:xfrm>
              <a:off x="1586" y="153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Oval 13"/>
            <p:cNvSpPr>
              <a:spLocks noChangeArrowheads="1"/>
            </p:cNvSpPr>
            <p:nvPr/>
          </p:nvSpPr>
          <p:spPr bwMode="auto">
            <a:xfrm>
              <a:off x="1728" y="100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Oval 14"/>
            <p:cNvSpPr>
              <a:spLocks noChangeArrowheads="1"/>
            </p:cNvSpPr>
            <p:nvPr/>
          </p:nvSpPr>
          <p:spPr bwMode="auto">
            <a:xfrm>
              <a:off x="2353" y="1056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Oval 15"/>
            <p:cNvSpPr>
              <a:spLocks noChangeArrowheads="1"/>
            </p:cNvSpPr>
            <p:nvPr/>
          </p:nvSpPr>
          <p:spPr bwMode="auto">
            <a:xfrm>
              <a:off x="2064" y="100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1202" y="1342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Oval 17"/>
            <p:cNvSpPr>
              <a:spLocks noChangeArrowheads="1"/>
            </p:cNvSpPr>
            <p:nvPr/>
          </p:nvSpPr>
          <p:spPr bwMode="auto">
            <a:xfrm>
              <a:off x="960" y="196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1" name="Oval 18"/>
            <p:cNvSpPr>
              <a:spLocks noChangeArrowheads="1"/>
            </p:cNvSpPr>
            <p:nvPr/>
          </p:nvSpPr>
          <p:spPr bwMode="auto">
            <a:xfrm>
              <a:off x="1007" y="1632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2" name="Oval 19"/>
            <p:cNvSpPr>
              <a:spLocks noChangeArrowheads="1"/>
            </p:cNvSpPr>
            <p:nvPr/>
          </p:nvSpPr>
          <p:spPr bwMode="auto">
            <a:xfrm>
              <a:off x="1439" y="1105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Oval 20"/>
            <p:cNvSpPr>
              <a:spLocks noChangeArrowheads="1"/>
            </p:cNvSpPr>
            <p:nvPr/>
          </p:nvSpPr>
          <p:spPr bwMode="auto">
            <a:xfrm>
              <a:off x="2785" y="245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Oval 21"/>
            <p:cNvSpPr>
              <a:spLocks noChangeArrowheads="1"/>
            </p:cNvSpPr>
            <p:nvPr/>
          </p:nvSpPr>
          <p:spPr bwMode="auto">
            <a:xfrm>
              <a:off x="2353" y="2881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Oval 22"/>
            <p:cNvSpPr>
              <a:spLocks noChangeArrowheads="1"/>
            </p:cNvSpPr>
            <p:nvPr/>
          </p:nvSpPr>
          <p:spPr bwMode="auto">
            <a:xfrm>
              <a:off x="2879" y="2112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Oval 23"/>
            <p:cNvSpPr>
              <a:spLocks noChangeArrowheads="1"/>
            </p:cNvSpPr>
            <p:nvPr/>
          </p:nvSpPr>
          <p:spPr bwMode="auto">
            <a:xfrm>
              <a:off x="2879" y="1826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Oval 24"/>
            <p:cNvSpPr>
              <a:spLocks noChangeArrowheads="1"/>
            </p:cNvSpPr>
            <p:nvPr/>
          </p:nvSpPr>
          <p:spPr bwMode="auto">
            <a:xfrm>
              <a:off x="2590" y="125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Oval 25"/>
            <p:cNvSpPr>
              <a:spLocks noChangeArrowheads="1"/>
            </p:cNvSpPr>
            <p:nvPr/>
          </p:nvSpPr>
          <p:spPr bwMode="auto">
            <a:xfrm>
              <a:off x="2785" y="1487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Oval 26"/>
            <p:cNvSpPr>
              <a:spLocks noChangeArrowheads="1"/>
            </p:cNvSpPr>
            <p:nvPr/>
          </p:nvSpPr>
          <p:spPr bwMode="auto">
            <a:xfrm>
              <a:off x="2590" y="2688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Oval 27"/>
            <p:cNvSpPr>
              <a:spLocks noChangeArrowheads="1"/>
            </p:cNvSpPr>
            <p:nvPr/>
          </p:nvSpPr>
          <p:spPr bwMode="auto">
            <a:xfrm>
              <a:off x="1297" y="1681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Oval 28"/>
            <p:cNvSpPr>
              <a:spLocks noChangeArrowheads="1"/>
            </p:cNvSpPr>
            <p:nvPr/>
          </p:nvSpPr>
          <p:spPr bwMode="auto">
            <a:xfrm>
              <a:off x="2448" y="125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Oval 29"/>
            <p:cNvSpPr>
              <a:spLocks noChangeArrowheads="1"/>
            </p:cNvSpPr>
            <p:nvPr/>
          </p:nvSpPr>
          <p:spPr bwMode="auto">
            <a:xfrm>
              <a:off x="2832" y="196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Oval 30"/>
            <p:cNvSpPr>
              <a:spLocks noChangeArrowheads="1"/>
            </p:cNvSpPr>
            <p:nvPr/>
          </p:nvSpPr>
          <p:spPr bwMode="auto">
            <a:xfrm>
              <a:off x="2690" y="1439"/>
              <a:ext cx="332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Oval 31"/>
            <p:cNvSpPr>
              <a:spLocks noChangeArrowheads="1"/>
            </p:cNvSpPr>
            <p:nvPr/>
          </p:nvSpPr>
          <p:spPr bwMode="auto">
            <a:xfrm>
              <a:off x="1007" y="2305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1154" y="2591"/>
              <a:ext cx="332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Oval 33"/>
            <p:cNvSpPr>
              <a:spLocks noChangeArrowheads="1"/>
            </p:cNvSpPr>
            <p:nvPr/>
          </p:nvSpPr>
          <p:spPr bwMode="auto">
            <a:xfrm>
              <a:off x="1680" y="297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Oval 34"/>
            <p:cNvSpPr>
              <a:spLocks noChangeArrowheads="1"/>
            </p:cNvSpPr>
            <p:nvPr/>
          </p:nvSpPr>
          <p:spPr bwMode="auto">
            <a:xfrm>
              <a:off x="2017" y="297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Oval 35"/>
            <p:cNvSpPr>
              <a:spLocks noChangeArrowheads="1"/>
            </p:cNvSpPr>
            <p:nvPr/>
          </p:nvSpPr>
          <p:spPr bwMode="auto">
            <a:xfrm>
              <a:off x="1391" y="2833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Oval 36"/>
            <p:cNvSpPr>
              <a:spLocks noChangeArrowheads="1"/>
            </p:cNvSpPr>
            <p:nvPr/>
          </p:nvSpPr>
          <p:spPr bwMode="auto">
            <a:xfrm>
              <a:off x="2159" y="1105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Oval 37"/>
            <p:cNvSpPr>
              <a:spLocks noChangeArrowheads="1"/>
            </p:cNvSpPr>
            <p:nvPr/>
          </p:nvSpPr>
          <p:spPr bwMode="auto">
            <a:xfrm>
              <a:off x="2785" y="1681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Oval 38"/>
            <p:cNvSpPr>
              <a:spLocks noChangeArrowheads="1"/>
            </p:cNvSpPr>
            <p:nvPr/>
          </p:nvSpPr>
          <p:spPr bwMode="auto">
            <a:xfrm>
              <a:off x="1823" y="1056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Oval 39"/>
            <p:cNvSpPr>
              <a:spLocks noChangeArrowheads="1"/>
            </p:cNvSpPr>
            <p:nvPr/>
          </p:nvSpPr>
          <p:spPr bwMode="auto">
            <a:xfrm>
              <a:off x="1586" y="1153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Oval 40"/>
            <p:cNvSpPr>
              <a:spLocks noChangeArrowheads="1"/>
            </p:cNvSpPr>
            <p:nvPr/>
          </p:nvSpPr>
          <p:spPr bwMode="auto">
            <a:xfrm>
              <a:off x="1154" y="1536"/>
              <a:ext cx="332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Oval 41"/>
            <p:cNvSpPr>
              <a:spLocks noChangeArrowheads="1"/>
            </p:cNvSpPr>
            <p:nvPr/>
          </p:nvSpPr>
          <p:spPr bwMode="auto">
            <a:xfrm>
              <a:off x="1055" y="1826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Oval 42"/>
            <p:cNvSpPr>
              <a:spLocks noChangeArrowheads="1"/>
            </p:cNvSpPr>
            <p:nvPr/>
          </p:nvSpPr>
          <p:spPr bwMode="auto">
            <a:xfrm>
              <a:off x="1344" y="129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Oval 43"/>
            <p:cNvSpPr>
              <a:spLocks noChangeArrowheads="1"/>
            </p:cNvSpPr>
            <p:nvPr/>
          </p:nvSpPr>
          <p:spPr bwMode="auto">
            <a:xfrm>
              <a:off x="1538" y="2688"/>
              <a:ext cx="332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Oval 44"/>
            <p:cNvSpPr>
              <a:spLocks noChangeArrowheads="1"/>
            </p:cNvSpPr>
            <p:nvPr/>
          </p:nvSpPr>
          <p:spPr bwMode="auto">
            <a:xfrm>
              <a:off x="1297" y="245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Oval 45"/>
            <p:cNvSpPr>
              <a:spLocks noChangeArrowheads="1"/>
            </p:cNvSpPr>
            <p:nvPr/>
          </p:nvSpPr>
          <p:spPr bwMode="auto">
            <a:xfrm>
              <a:off x="1823" y="2833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Oval 46"/>
            <p:cNvSpPr>
              <a:spLocks noChangeArrowheads="1"/>
            </p:cNvSpPr>
            <p:nvPr/>
          </p:nvSpPr>
          <p:spPr bwMode="auto">
            <a:xfrm>
              <a:off x="2112" y="2833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0" name="Oval 47"/>
            <p:cNvSpPr>
              <a:spLocks noChangeArrowheads="1"/>
            </p:cNvSpPr>
            <p:nvPr/>
          </p:nvSpPr>
          <p:spPr bwMode="auto">
            <a:xfrm>
              <a:off x="2638" y="2542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1" name="Oval 48"/>
            <p:cNvSpPr>
              <a:spLocks noChangeArrowheads="1"/>
            </p:cNvSpPr>
            <p:nvPr/>
          </p:nvSpPr>
          <p:spPr bwMode="auto">
            <a:xfrm>
              <a:off x="2785" y="2257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Oval 49"/>
            <p:cNvSpPr>
              <a:spLocks noChangeArrowheads="1"/>
            </p:cNvSpPr>
            <p:nvPr/>
          </p:nvSpPr>
          <p:spPr bwMode="auto">
            <a:xfrm>
              <a:off x="2401" y="2736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Oval 50"/>
            <p:cNvSpPr>
              <a:spLocks noChangeArrowheads="1"/>
            </p:cNvSpPr>
            <p:nvPr/>
          </p:nvSpPr>
          <p:spPr bwMode="auto">
            <a:xfrm>
              <a:off x="2353" y="2494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Oval 51"/>
            <p:cNvSpPr>
              <a:spLocks noChangeArrowheads="1"/>
            </p:cNvSpPr>
            <p:nvPr/>
          </p:nvSpPr>
          <p:spPr bwMode="auto">
            <a:xfrm>
              <a:off x="2543" y="2257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Oval 52"/>
            <p:cNvSpPr>
              <a:spLocks noChangeArrowheads="1"/>
            </p:cNvSpPr>
            <p:nvPr/>
          </p:nvSpPr>
          <p:spPr bwMode="auto">
            <a:xfrm>
              <a:off x="1102" y="216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Oval 53"/>
            <p:cNvSpPr>
              <a:spLocks noChangeArrowheads="1"/>
            </p:cNvSpPr>
            <p:nvPr/>
          </p:nvSpPr>
          <p:spPr bwMode="auto">
            <a:xfrm>
              <a:off x="2543" y="1729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Oval 54"/>
            <p:cNvSpPr>
              <a:spLocks noChangeArrowheads="1"/>
            </p:cNvSpPr>
            <p:nvPr/>
          </p:nvSpPr>
          <p:spPr bwMode="auto">
            <a:xfrm>
              <a:off x="2590" y="196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Oval 55"/>
            <p:cNvSpPr>
              <a:spLocks noChangeArrowheads="1"/>
            </p:cNvSpPr>
            <p:nvPr/>
          </p:nvSpPr>
          <p:spPr bwMode="auto">
            <a:xfrm>
              <a:off x="2448" y="1487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Oval 56"/>
            <p:cNvSpPr>
              <a:spLocks noChangeArrowheads="1"/>
            </p:cNvSpPr>
            <p:nvPr/>
          </p:nvSpPr>
          <p:spPr bwMode="auto">
            <a:xfrm>
              <a:off x="2206" y="1342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Oval 57"/>
            <p:cNvSpPr>
              <a:spLocks noChangeArrowheads="1"/>
            </p:cNvSpPr>
            <p:nvPr/>
          </p:nvSpPr>
          <p:spPr bwMode="auto">
            <a:xfrm>
              <a:off x="1633" y="1342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Oval 58"/>
            <p:cNvSpPr>
              <a:spLocks noChangeArrowheads="1"/>
            </p:cNvSpPr>
            <p:nvPr/>
          </p:nvSpPr>
          <p:spPr bwMode="auto">
            <a:xfrm>
              <a:off x="1344" y="153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Oval 59"/>
            <p:cNvSpPr>
              <a:spLocks noChangeArrowheads="1"/>
            </p:cNvSpPr>
            <p:nvPr/>
          </p:nvSpPr>
          <p:spPr bwMode="auto">
            <a:xfrm>
              <a:off x="1922" y="1250"/>
              <a:ext cx="332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Oval 60"/>
            <p:cNvSpPr>
              <a:spLocks noChangeArrowheads="1"/>
            </p:cNvSpPr>
            <p:nvPr/>
          </p:nvSpPr>
          <p:spPr bwMode="auto">
            <a:xfrm>
              <a:off x="2112" y="2591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Oval 61"/>
            <p:cNvSpPr>
              <a:spLocks noChangeArrowheads="1"/>
            </p:cNvSpPr>
            <p:nvPr/>
          </p:nvSpPr>
          <p:spPr bwMode="auto">
            <a:xfrm>
              <a:off x="1823" y="2591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Oval 62"/>
            <p:cNvSpPr>
              <a:spLocks noChangeArrowheads="1"/>
            </p:cNvSpPr>
            <p:nvPr/>
          </p:nvSpPr>
          <p:spPr bwMode="auto">
            <a:xfrm>
              <a:off x="1391" y="2208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Oval 63"/>
            <p:cNvSpPr>
              <a:spLocks noChangeArrowheads="1"/>
            </p:cNvSpPr>
            <p:nvPr/>
          </p:nvSpPr>
          <p:spPr bwMode="auto">
            <a:xfrm>
              <a:off x="1586" y="245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Oval 64"/>
            <p:cNvSpPr>
              <a:spLocks noChangeArrowheads="1"/>
            </p:cNvSpPr>
            <p:nvPr/>
          </p:nvSpPr>
          <p:spPr bwMode="auto">
            <a:xfrm>
              <a:off x="1297" y="1918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Oval 65"/>
            <p:cNvSpPr>
              <a:spLocks noChangeArrowheads="1"/>
            </p:cNvSpPr>
            <p:nvPr/>
          </p:nvSpPr>
          <p:spPr bwMode="auto">
            <a:xfrm>
              <a:off x="2112" y="1487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Oval 66"/>
            <p:cNvSpPr>
              <a:spLocks noChangeArrowheads="1"/>
            </p:cNvSpPr>
            <p:nvPr/>
          </p:nvSpPr>
          <p:spPr bwMode="auto">
            <a:xfrm>
              <a:off x="1823" y="1487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Oval 67"/>
            <p:cNvSpPr>
              <a:spLocks noChangeArrowheads="1"/>
            </p:cNvSpPr>
            <p:nvPr/>
          </p:nvSpPr>
          <p:spPr bwMode="auto">
            <a:xfrm>
              <a:off x="2254" y="1681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Oval 68"/>
            <p:cNvSpPr>
              <a:spLocks noChangeArrowheads="1"/>
            </p:cNvSpPr>
            <p:nvPr/>
          </p:nvSpPr>
          <p:spPr bwMode="auto">
            <a:xfrm>
              <a:off x="2353" y="1918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Oval 69"/>
            <p:cNvSpPr>
              <a:spLocks noChangeArrowheads="1"/>
            </p:cNvSpPr>
            <p:nvPr/>
          </p:nvSpPr>
          <p:spPr bwMode="auto">
            <a:xfrm>
              <a:off x="2159" y="2354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Oval 70"/>
            <p:cNvSpPr>
              <a:spLocks noChangeArrowheads="1"/>
            </p:cNvSpPr>
            <p:nvPr/>
          </p:nvSpPr>
          <p:spPr bwMode="auto">
            <a:xfrm>
              <a:off x="2306" y="2160"/>
              <a:ext cx="332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Oval 71"/>
            <p:cNvSpPr>
              <a:spLocks noChangeArrowheads="1"/>
            </p:cNvSpPr>
            <p:nvPr/>
          </p:nvSpPr>
          <p:spPr bwMode="auto">
            <a:xfrm>
              <a:off x="1922" y="2402"/>
              <a:ext cx="332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Oval 72"/>
            <p:cNvSpPr>
              <a:spLocks noChangeArrowheads="1"/>
            </p:cNvSpPr>
            <p:nvPr/>
          </p:nvSpPr>
          <p:spPr bwMode="auto">
            <a:xfrm>
              <a:off x="1680" y="2257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6" name="Oval 73"/>
            <p:cNvSpPr>
              <a:spLocks noChangeArrowheads="1"/>
            </p:cNvSpPr>
            <p:nvPr/>
          </p:nvSpPr>
          <p:spPr bwMode="auto">
            <a:xfrm>
              <a:off x="1586" y="196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7" name="Oval 74"/>
            <p:cNvSpPr>
              <a:spLocks noChangeArrowheads="1"/>
            </p:cNvSpPr>
            <p:nvPr/>
          </p:nvSpPr>
          <p:spPr bwMode="auto">
            <a:xfrm>
              <a:off x="1538" y="1778"/>
              <a:ext cx="332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Oval 75"/>
            <p:cNvSpPr>
              <a:spLocks noChangeArrowheads="1"/>
            </p:cNvSpPr>
            <p:nvPr/>
          </p:nvSpPr>
          <p:spPr bwMode="auto">
            <a:xfrm>
              <a:off x="1970" y="1632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39" name="Oval 76"/>
            <p:cNvSpPr>
              <a:spLocks noChangeArrowheads="1"/>
            </p:cNvSpPr>
            <p:nvPr/>
          </p:nvSpPr>
          <p:spPr bwMode="auto">
            <a:xfrm>
              <a:off x="1823" y="1966"/>
              <a:ext cx="337" cy="33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0" name="Oval 77"/>
            <p:cNvSpPr>
              <a:spLocks noChangeArrowheads="1"/>
            </p:cNvSpPr>
            <p:nvPr/>
          </p:nvSpPr>
          <p:spPr bwMode="auto">
            <a:xfrm>
              <a:off x="1728" y="1681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1" name="Oval 78"/>
            <p:cNvSpPr>
              <a:spLocks noChangeArrowheads="1"/>
            </p:cNvSpPr>
            <p:nvPr/>
          </p:nvSpPr>
          <p:spPr bwMode="auto">
            <a:xfrm>
              <a:off x="1922" y="1826"/>
              <a:ext cx="332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2" name="Oval 79"/>
            <p:cNvSpPr>
              <a:spLocks noChangeArrowheads="1"/>
            </p:cNvSpPr>
            <p:nvPr/>
          </p:nvSpPr>
          <p:spPr bwMode="auto">
            <a:xfrm>
              <a:off x="2112" y="1874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3" name="Oval 80"/>
            <p:cNvSpPr>
              <a:spLocks noChangeArrowheads="1"/>
            </p:cNvSpPr>
            <p:nvPr/>
          </p:nvSpPr>
          <p:spPr bwMode="auto">
            <a:xfrm>
              <a:off x="2017" y="2160"/>
              <a:ext cx="337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4" name="Group 11"/>
          <p:cNvGrpSpPr>
            <a:grpSpLocks/>
          </p:cNvGrpSpPr>
          <p:nvPr/>
        </p:nvGrpSpPr>
        <p:grpSpPr bwMode="auto">
          <a:xfrm>
            <a:off x="4260850" y="4179888"/>
            <a:ext cx="1262063" cy="1258887"/>
            <a:chOff x="960" y="1008"/>
            <a:chExt cx="2256" cy="2304"/>
          </a:xfrm>
        </p:grpSpPr>
        <p:sp>
          <p:nvSpPr>
            <p:cNvPr id="145" name="Oval 12"/>
            <p:cNvSpPr>
              <a:spLocks noChangeArrowheads="1"/>
            </p:cNvSpPr>
            <p:nvPr/>
          </p:nvSpPr>
          <p:spPr bwMode="auto">
            <a:xfrm>
              <a:off x="1584" y="1537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6" name="Oval 13"/>
            <p:cNvSpPr>
              <a:spLocks noChangeArrowheads="1"/>
            </p:cNvSpPr>
            <p:nvPr/>
          </p:nvSpPr>
          <p:spPr bwMode="auto">
            <a:xfrm>
              <a:off x="1726" y="1008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Oval 14"/>
            <p:cNvSpPr>
              <a:spLocks noChangeArrowheads="1"/>
            </p:cNvSpPr>
            <p:nvPr/>
          </p:nvSpPr>
          <p:spPr bwMode="auto">
            <a:xfrm>
              <a:off x="2353" y="1057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Oval 15"/>
            <p:cNvSpPr>
              <a:spLocks noChangeArrowheads="1"/>
            </p:cNvSpPr>
            <p:nvPr/>
          </p:nvSpPr>
          <p:spPr bwMode="auto">
            <a:xfrm>
              <a:off x="2064" y="1008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Oval 16"/>
            <p:cNvSpPr>
              <a:spLocks noChangeArrowheads="1"/>
            </p:cNvSpPr>
            <p:nvPr/>
          </p:nvSpPr>
          <p:spPr bwMode="auto">
            <a:xfrm>
              <a:off x="1198" y="1345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Oval 17"/>
            <p:cNvSpPr>
              <a:spLocks noChangeArrowheads="1"/>
            </p:cNvSpPr>
            <p:nvPr/>
          </p:nvSpPr>
          <p:spPr bwMode="auto">
            <a:xfrm>
              <a:off x="960" y="1967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Oval 18"/>
            <p:cNvSpPr>
              <a:spLocks noChangeArrowheads="1"/>
            </p:cNvSpPr>
            <p:nvPr/>
          </p:nvSpPr>
          <p:spPr bwMode="auto">
            <a:xfrm>
              <a:off x="1008" y="1633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Oval 19"/>
            <p:cNvSpPr>
              <a:spLocks noChangeArrowheads="1"/>
            </p:cNvSpPr>
            <p:nvPr/>
          </p:nvSpPr>
          <p:spPr bwMode="auto">
            <a:xfrm>
              <a:off x="1440" y="1104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Oval 20"/>
            <p:cNvSpPr>
              <a:spLocks noChangeArrowheads="1"/>
            </p:cNvSpPr>
            <p:nvPr/>
          </p:nvSpPr>
          <p:spPr bwMode="auto">
            <a:xfrm>
              <a:off x="2785" y="2449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Oval 21"/>
            <p:cNvSpPr>
              <a:spLocks noChangeArrowheads="1"/>
            </p:cNvSpPr>
            <p:nvPr/>
          </p:nvSpPr>
          <p:spPr bwMode="auto">
            <a:xfrm>
              <a:off x="2353" y="2879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Oval 22"/>
            <p:cNvSpPr>
              <a:spLocks noChangeArrowheads="1"/>
            </p:cNvSpPr>
            <p:nvPr/>
          </p:nvSpPr>
          <p:spPr bwMode="auto">
            <a:xfrm>
              <a:off x="2881" y="2112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Oval 23"/>
            <p:cNvSpPr>
              <a:spLocks noChangeArrowheads="1"/>
            </p:cNvSpPr>
            <p:nvPr/>
          </p:nvSpPr>
          <p:spPr bwMode="auto">
            <a:xfrm>
              <a:off x="2881" y="1824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Oval 24"/>
            <p:cNvSpPr>
              <a:spLocks noChangeArrowheads="1"/>
            </p:cNvSpPr>
            <p:nvPr/>
          </p:nvSpPr>
          <p:spPr bwMode="auto">
            <a:xfrm>
              <a:off x="2592" y="1249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Oval 25"/>
            <p:cNvSpPr>
              <a:spLocks noChangeArrowheads="1"/>
            </p:cNvSpPr>
            <p:nvPr/>
          </p:nvSpPr>
          <p:spPr bwMode="auto">
            <a:xfrm>
              <a:off x="2785" y="1487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Oval 26"/>
            <p:cNvSpPr>
              <a:spLocks noChangeArrowheads="1"/>
            </p:cNvSpPr>
            <p:nvPr/>
          </p:nvSpPr>
          <p:spPr bwMode="auto">
            <a:xfrm>
              <a:off x="2592" y="2687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Oval 27"/>
            <p:cNvSpPr>
              <a:spLocks noChangeArrowheads="1"/>
            </p:cNvSpPr>
            <p:nvPr/>
          </p:nvSpPr>
          <p:spPr bwMode="auto">
            <a:xfrm>
              <a:off x="1295" y="1679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Oval 28"/>
            <p:cNvSpPr>
              <a:spLocks noChangeArrowheads="1"/>
            </p:cNvSpPr>
            <p:nvPr/>
          </p:nvSpPr>
          <p:spPr bwMode="auto">
            <a:xfrm>
              <a:off x="2450" y="1249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Oval 29"/>
            <p:cNvSpPr>
              <a:spLocks noChangeArrowheads="1"/>
            </p:cNvSpPr>
            <p:nvPr/>
          </p:nvSpPr>
          <p:spPr bwMode="auto">
            <a:xfrm>
              <a:off x="2833" y="1967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Oval 30"/>
            <p:cNvSpPr>
              <a:spLocks noChangeArrowheads="1"/>
            </p:cNvSpPr>
            <p:nvPr/>
          </p:nvSpPr>
          <p:spPr bwMode="auto">
            <a:xfrm>
              <a:off x="2688" y="1441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Oval 31"/>
            <p:cNvSpPr>
              <a:spLocks noChangeArrowheads="1"/>
            </p:cNvSpPr>
            <p:nvPr/>
          </p:nvSpPr>
          <p:spPr bwMode="auto">
            <a:xfrm>
              <a:off x="1008" y="2304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Oval 32"/>
            <p:cNvSpPr>
              <a:spLocks noChangeArrowheads="1"/>
            </p:cNvSpPr>
            <p:nvPr/>
          </p:nvSpPr>
          <p:spPr bwMode="auto">
            <a:xfrm>
              <a:off x="1153" y="2591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Oval 33"/>
            <p:cNvSpPr>
              <a:spLocks noChangeArrowheads="1"/>
            </p:cNvSpPr>
            <p:nvPr/>
          </p:nvSpPr>
          <p:spPr bwMode="auto">
            <a:xfrm>
              <a:off x="1678" y="2975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Oval 34"/>
            <p:cNvSpPr>
              <a:spLocks noChangeArrowheads="1"/>
            </p:cNvSpPr>
            <p:nvPr/>
          </p:nvSpPr>
          <p:spPr bwMode="auto">
            <a:xfrm>
              <a:off x="2016" y="2975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Oval 35"/>
            <p:cNvSpPr>
              <a:spLocks noChangeArrowheads="1"/>
            </p:cNvSpPr>
            <p:nvPr/>
          </p:nvSpPr>
          <p:spPr bwMode="auto">
            <a:xfrm>
              <a:off x="1391" y="2833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Oval 36"/>
            <p:cNvSpPr>
              <a:spLocks noChangeArrowheads="1"/>
            </p:cNvSpPr>
            <p:nvPr/>
          </p:nvSpPr>
          <p:spPr bwMode="auto">
            <a:xfrm>
              <a:off x="2160" y="1104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Oval 37"/>
            <p:cNvSpPr>
              <a:spLocks noChangeArrowheads="1"/>
            </p:cNvSpPr>
            <p:nvPr/>
          </p:nvSpPr>
          <p:spPr bwMode="auto">
            <a:xfrm>
              <a:off x="2785" y="1679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1" name="Oval 38"/>
            <p:cNvSpPr>
              <a:spLocks noChangeArrowheads="1"/>
            </p:cNvSpPr>
            <p:nvPr/>
          </p:nvSpPr>
          <p:spPr bwMode="auto">
            <a:xfrm>
              <a:off x="1823" y="1057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2" name="Oval 39"/>
            <p:cNvSpPr>
              <a:spLocks noChangeArrowheads="1"/>
            </p:cNvSpPr>
            <p:nvPr/>
          </p:nvSpPr>
          <p:spPr bwMode="auto">
            <a:xfrm>
              <a:off x="1584" y="1153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3" name="Oval 40"/>
            <p:cNvSpPr>
              <a:spLocks noChangeArrowheads="1"/>
            </p:cNvSpPr>
            <p:nvPr/>
          </p:nvSpPr>
          <p:spPr bwMode="auto">
            <a:xfrm>
              <a:off x="1153" y="1537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4" name="Oval 41"/>
            <p:cNvSpPr>
              <a:spLocks noChangeArrowheads="1"/>
            </p:cNvSpPr>
            <p:nvPr/>
          </p:nvSpPr>
          <p:spPr bwMode="auto">
            <a:xfrm>
              <a:off x="1056" y="1824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5" name="Oval 42"/>
            <p:cNvSpPr>
              <a:spLocks noChangeArrowheads="1"/>
            </p:cNvSpPr>
            <p:nvPr/>
          </p:nvSpPr>
          <p:spPr bwMode="auto">
            <a:xfrm>
              <a:off x="1343" y="1296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6" name="Oval 43"/>
            <p:cNvSpPr>
              <a:spLocks noChangeArrowheads="1"/>
            </p:cNvSpPr>
            <p:nvPr/>
          </p:nvSpPr>
          <p:spPr bwMode="auto">
            <a:xfrm>
              <a:off x="1536" y="2687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7" name="Oval 44"/>
            <p:cNvSpPr>
              <a:spLocks noChangeArrowheads="1"/>
            </p:cNvSpPr>
            <p:nvPr/>
          </p:nvSpPr>
          <p:spPr bwMode="auto">
            <a:xfrm>
              <a:off x="1295" y="2449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8" name="Oval 45"/>
            <p:cNvSpPr>
              <a:spLocks noChangeArrowheads="1"/>
            </p:cNvSpPr>
            <p:nvPr/>
          </p:nvSpPr>
          <p:spPr bwMode="auto">
            <a:xfrm>
              <a:off x="1823" y="2833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79" name="Oval 46"/>
            <p:cNvSpPr>
              <a:spLocks noChangeArrowheads="1"/>
            </p:cNvSpPr>
            <p:nvPr/>
          </p:nvSpPr>
          <p:spPr bwMode="auto">
            <a:xfrm>
              <a:off x="2112" y="2833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Oval 47"/>
            <p:cNvSpPr>
              <a:spLocks noChangeArrowheads="1"/>
            </p:cNvSpPr>
            <p:nvPr/>
          </p:nvSpPr>
          <p:spPr bwMode="auto">
            <a:xfrm>
              <a:off x="2640" y="2545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1" name="Oval 48"/>
            <p:cNvSpPr>
              <a:spLocks noChangeArrowheads="1"/>
            </p:cNvSpPr>
            <p:nvPr/>
          </p:nvSpPr>
          <p:spPr bwMode="auto">
            <a:xfrm>
              <a:off x="2785" y="2257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2" name="Oval 49"/>
            <p:cNvSpPr>
              <a:spLocks noChangeArrowheads="1"/>
            </p:cNvSpPr>
            <p:nvPr/>
          </p:nvSpPr>
          <p:spPr bwMode="auto">
            <a:xfrm>
              <a:off x="2402" y="2737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3" name="Oval 50"/>
            <p:cNvSpPr>
              <a:spLocks noChangeArrowheads="1"/>
            </p:cNvSpPr>
            <p:nvPr/>
          </p:nvSpPr>
          <p:spPr bwMode="auto">
            <a:xfrm>
              <a:off x="2353" y="2496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4" name="Oval 51"/>
            <p:cNvSpPr>
              <a:spLocks noChangeArrowheads="1"/>
            </p:cNvSpPr>
            <p:nvPr/>
          </p:nvSpPr>
          <p:spPr bwMode="auto">
            <a:xfrm>
              <a:off x="2543" y="2257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5" name="Oval 52"/>
            <p:cNvSpPr>
              <a:spLocks noChangeArrowheads="1"/>
            </p:cNvSpPr>
            <p:nvPr/>
          </p:nvSpPr>
          <p:spPr bwMode="auto">
            <a:xfrm>
              <a:off x="1105" y="2161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6" name="Oval 53"/>
            <p:cNvSpPr>
              <a:spLocks noChangeArrowheads="1"/>
            </p:cNvSpPr>
            <p:nvPr/>
          </p:nvSpPr>
          <p:spPr bwMode="auto">
            <a:xfrm>
              <a:off x="2543" y="1729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7" name="Oval 54"/>
            <p:cNvSpPr>
              <a:spLocks noChangeArrowheads="1"/>
            </p:cNvSpPr>
            <p:nvPr/>
          </p:nvSpPr>
          <p:spPr bwMode="auto">
            <a:xfrm>
              <a:off x="2592" y="1967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8" name="Oval 55"/>
            <p:cNvSpPr>
              <a:spLocks noChangeArrowheads="1"/>
            </p:cNvSpPr>
            <p:nvPr/>
          </p:nvSpPr>
          <p:spPr bwMode="auto">
            <a:xfrm>
              <a:off x="2450" y="1487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2206" y="1345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1633" y="1345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343" y="1537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1919" y="1249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112" y="2591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4" name="Oval 61"/>
            <p:cNvSpPr>
              <a:spLocks noChangeArrowheads="1"/>
            </p:cNvSpPr>
            <p:nvPr/>
          </p:nvSpPr>
          <p:spPr bwMode="auto">
            <a:xfrm>
              <a:off x="1823" y="2591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5" name="Oval 62"/>
            <p:cNvSpPr>
              <a:spLocks noChangeArrowheads="1"/>
            </p:cNvSpPr>
            <p:nvPr/>
          </p:nvSpPr>
          <p:spPr bwMode="auto">
            <a:xfrm>
              <a:off x="1391" y="2208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6" name="Oval 63"/>
            <p:cNvSpPr>
              <a:spLocks noChangeArrowheads="1"/>
            </p:cNvSpPr>
            <p:nvPr/>
          </p:nvSpPr>
          <p:spPr bwMode="auto">
            <a:xfrm>
              <a:off x="1584" y="2449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7" name="Oval 64"/>
            <p:cNvSpPr>
              <a:spLocks noChangeArrowheads="1"/>
            </p:cNvSpPr>
            <p:nvPr/>
          </p:nvSpPr>
          <p:spPr bwMode="auto">
            <a:xfrm>
              <a:off x="1295" y="1920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8" name="Oval 65"/>
            <p:cNvSpPr>
              <a:spLocks noChangeArrowheads="1"/>
            </p:cNvSpPr>
            <p:nvPr/>
          </p:nvSpPr>
          <p:spPr bwMode="auto">
            <a:xfrm>
              <a:off x="2112" y="1487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199" name="Oval 66"/>
            <p:cNvSpPr>
              <a:spLocks noChangeArrowheads="1"/>
            </p:cNvSpPr>
            <p:nvPr/>
          </p:nvSpPr>
          <p:spPr bwMode="auto">
            <a:xfrm>
              <a:off x="1823" y="1487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0" name="Oval 67"/>
            <p:cNvSpPr>
              <a:spLocks noChangeArrowheads="1"/>
            </p:cNvSpPr>
            <p:nvPr/>
          </p:nvSpPr>
          <p:spPr bwMode="auto">
            <a:xfrm>
              <a:off x="2257" y="1679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1" name="Oval 68"/>
            <p:cNvSpPr>
              <a:spLocks noChangeArrowheads="1"/>
            </p:cNvSpPr>
            <p:nvPr/>
          </p:nvSpPr>
          <p:spPr bwMode="auto">
            <a:xfrm>
              <a:off x="2353" y="1920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2" name="Oval 69"/>
            <p:cNvSpPr>
              <a:spLocks noChangeArrowheads="1"/>
            </p:cNvSpPr>
            <p:nvPr/>
          </p:nvSpPr>
          <p:spPr bwMode="auto">
            <a:xfrm>
              <a:off x="2160" y="2353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3" name="Oval 70"/>
            <p:cNvSpPr>
              <a:spLocks noChangeArrowheads="1"/>
            </p:cNvSpPr>
            <p:nvPr/>
          </p:nvSpPr>
          <p:spPr bwMode="auto">
            <a:xfrm>
              <a:off x="2305" y="2161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4" name="Oval 71"/>
            <p:cNvSpPr>
              <a:spLocks noChangeArrowheads="1"/>
            </p:cNvSpPr>
            <p:nvPr/>
          </p:nvSpPr>
          <p:spPr bwMode="auto">
            <a:xfrm>
              <a:off x="1919" y="2400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5" name="Oval 72"/>
            <p:cNvSpPr>
              <a:spLocks noChangeArrowheads="1"/>
            </p:cNvSpPr>
            <p:nvPr/>
          </p:nvSpPr>
          <p:spPr bwMode="auto">
            <a:xfrm>
              <a:off x="1678" y="2257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6" name="Oval 73"/>
            <p:cNvSpPr>
              <a:spLocks noChangeArrowheads="1"/>
            </p:cNvSpPr>
            <p:nvPr/>
          </p:nvSpPr>
          <p:spPr bwMode="auto">
            <a:xfrm>
              <a:off x="1584" y="1967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7" name="Oval 74"/>
            <p:cNvSpPr>
              <a:spLocks noChangeArrowheads="1"/>
            </p:cNvSpPr>
            <p:nvPr/>
          </p:nvSpPr>
          <p:spPr bwMode="auto">
            <a:xfrm>
              <a:off x="1536" y="1775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8" name="Oval 75"/>
            <p:cNvSpPr>
              <a:spLocks noChangeArrowheads="1"/>
            </p:cNvSpPr>
            <p:nvPr/>
          </p:nvSpPr>
          <p:spPr bwMode="auto">
            <a:xfrm>
              <a:off x="1970" y="1633"/>
              <a:ext cx="335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09" name="Oval 76"/>
            <p:cNvSpPr>
              <a:spLocks noChangeArrowheads="1"/>
            </p:cNvSpPr>
            <p:nvPr/>
          </p:nvSpPr>
          <p:spPr bwMode="auto">
            <a:xfrm>
              <a:off x="1823" y="1967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0" name="Oval 77"/>
            <p:cNvSpPr>
              <a:spLocks noChangeArrowheads="1"/>
            </p:cNvSpPr>
            <p:nvPr/>
          </p:nvSpPr>
          <p:spPr bwMode="auto">
            <a:xfrm>
              <a:off x="1726" y="1679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1" name="Oval 78"/>
            <p:cNvSpPr>
              <a:spLocks noChangeArrowheads="1"/>
            </p:cNvSpPr>
            <p:nvPr/>
          </p:nvSpPr>
          <p:spPr bwMode="auto">
            <a:xfrm>
              <a:off x="1919" y="1824"/>
              <a:ext cx="335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2" name="Oval 79"/>
            <p:cNvSpPr>
              <a:spLocks noChangeArrowheads="1"/>
            </p:cNvSpPr>
            <p:nvPr/>
          </p:nvSpPr>
          <p:spPr bwMode="auto">
            <a:xfrm>
              <a:off x="2112" y="1871"/>
              <a:ext cx="338" cy="337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  <p:sp>
          <p:nvSpPr>
            <p:cNvPr id="213" name="Oval 80"/>
            <p:cNvSpPr>
              <a:spLocks noChangeArrowheads="1"/>
            </p:cNvSpPr>
            <p:nvPr/>
          </p:nvSpPr>
          <p:spPr bwMode="auto">
            <a:xfrm>
              <a:off x="2016" y="2161"/>
              <a:ext cx="338" cy="33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3333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i="0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4" name="椭圆 213"/>
          <p:cNvSpPr/>
          <p:nvPr/>
        </p:nvSpPr>
        <p:spPr>
          <a:xfrm>
            <a:off x="7153133" y="2849607"/>
            <a:ext cx="180000" cy="180000"/>
          </a:xfrm>
          <a:prstGeom prst="ellipse">
            <a:avLst/>
          </a:prstGeom>
          <a:solidFill>
            <a:srgbClr val="FF5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/>
          </a:p>
        </p:txBody>
      </p:sp>
      <p:sp>
        <p:nvSpPr>
          <p:cNvPr id="215" name="立方体 214"/>
          <p:cNvSpPr/>
          <p:nvPr/>
        </p:nvSpPr>
        <p:spPr>
          <a:xfrm>
            <a:off x="6516688" y="2713038"/>
            <a:ext cx="1441450" cy="503237"/>
          </a:xfrm>
          <a:prstGeom prst="cube">
            <a:avLst>
              <a:gd name="adj" fmla="val 83609"/>
            </a:avLst>
          </a:prstGeom>
          <a:solidFill>
            <a:schemeClr val="tx1">
              <a:lumMod val="65000"/>
              <a:lumOff val="3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/>
          </a:p>
        </p:txBody>
      </p:sp>
      <p:cxnSp>
        <p:nvCxnSpPr>
          <p:cNvPr id="216" name="直接连接符 215"/>
          <p:cNvCxnSpPr>
            <a:stCxn id="0" idx="6"/>
            <a:endCxn id="217" idx="0"/>
          </p:cNvCxnSpPr>
          <p:nvPr/>
        </p:nvCxnSpPr>
        <p:spPr>
          <a:xfrm>
            <a:off x="2268538" y="1258888"/>
            <a:ext cx="4348162" cy="142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弧形 216"/>
          <p:cNvSpPr/>
          <p:nvPr/>
        </p:nvSpPr>
        <p:spPr>
          <a:xfrm>
            <a:off x="6005513" y="1273175"/>
            <a:ext cx="1222375" cy="1223963"/>
          </a:xfrm>
          <a:prstGeom prst="arc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/>
          </a:p>
        </p:txBody>
      </p:sp>
      <p:cxnSp>
        <p:nvCxnSpPr>
          <p:cNvPr id="218" name="直接连接符 217"/>
          <p:cNvCxnSpPr>
            <a:stCxn id="217" idx="2"/>
          </p:cNvCxnSpPr>
          <p:nvPr/>
        </p:nvCxnSpPr>
        <p:spPr>
          <a:xfrm rot="5400000">
            <a:off x="6669881" y="2443957"/>
            <a:ext cx="11160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椭圆 218"/>
          <p:cNvSpPr/>
          <p:nvPr/>
        </p:nvSpPr>
        <p:spPr>
          <a:xfrm>
            <a:off x="2090431" y="1168339"/>
            <a:ext cx="180000" cy="180000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/>
          </a:p>
        </p:txBody>
      </p:sp>
      <p:sp>
        <p:nvSpPr>
          <p:cNvPr id="37905" name="Text Box 224"/>
          <p:cNvSpPr txBox="1">
            <a:spLocks noChangeArrowheads="1"/>
          </p:cNvSpPr>
          <p:nvPr/>
        </p:nvSpPr>
        <p:spPr bwMode="auto">
          <a:xfrm>
            <a:off x="539552" y="1476375"/>
            <a:ext cx="3024335" cy="1088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200" i="0" dirty="0">
                <a:latin typeface="Calibri" pitchFamily="34" charset="0"/>
              </a:rPr>
              <a:t>Intensive  &amp; energetic protons bombarding </a:t>
            </a:r>
            <a:r>
              <a:rPr lang="en-US" altLang="zh-CN" sz="2200" i="0" dirty="0" err="1">
                <a:latin typeface="Calibri" pitchFamily="34" charset="0"/>
              </a:rPr>
              <a:t>spallation</a:t>
            </a:r>
            <a:r>
              <a:rPr lang="en-US" altLang="zh-CN" sz="2200" i="0" dirty="0">
                <a:latin typeface="Calibri" pitchFamily="34" charset="0"/>
              </a:rPr>
              <a:t> target</a:t>
            </a:r>
          </a:p>
        </p:txBody>
      </p:sp>
      <p:sp>
        <p:nvSpPr>
          <p:cNvPr id="223" name="下箭头 222"/>
          <p:cNvSpPr/>
          <p:nvPr/>
        </p:nvSpPr>
        <p:spPr>
          <a:xfrm>
            <a:off x="1955800" y="2744788"/>
            <a:ext cx="484188" cy="28733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/>
          </a:p>
        </p:txBody>
      </p:sp>
      <p:sp>
        <p:nvSpPr>
          <p:cNvPr id="229" name="下箭头 228"/>
          <p:cNvSpPr/>
          <p:nvPr/>
        </p:nvSpPr>
        <p:spPr>
          <a:xfrm>
            <a:off x="1955800" y="4562475"/>
            <a:ext cx="484188" cy="288925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/>
          </a:p>
        </p:txBody>
      </p:sp>
      <p:sp>
        <p:nvSpPr>
          <p:cNvPr id="37908" name="Text Box 227"/>
          <p:cNvSpPr txBox="1">
            <a:spLocks noChangeArrowheads="1"/>
          </p:cNvSpPr>
          <p:nvPr/>
        </p:nvSpPr>
        <p:spPr bwMode="auto">
          <a:xfrm>
            <a:off x="755576" y="5222875"/>
            <a:ext cx="2808312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200" i="0" dirty="0">
                <a:latin typeface="Calibri" pitchFamily="34" charset="0"/>
              </a:rPr>
              <a:t>Transmutation of MAs and LLFPs </a:t>
            </a:r>
          </a:p>
        </p:txBody>
      </p:sp>
      <p:sp>
        <p:nvSpPr>
          <p:cNvPr id="37909" name="Text Box 228"/>
          <p:cNvSpPr txBox="1">
            <a:spLocks noChangeArrowheads="1"/>
          </p:cNvSpPr>
          <p:nvPr/>
        </p:nvSpPr>
        <p:spPr bwMode="auto">
          <a:xfrm>
            <a:off x="827584" y="3384550"/>
            <a:ext cx="2664295" cy="692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2200" i="0" dirty="0">
                <a:latin typeface="Calibri" pitchFamily="34" charset="0"/>
              </a:rPr>
              <a:t>Widely distributed </a:t>
            </a:r>
            <a:r>
              <a:rPr lang="en-US" altLang="zh-CN" sz="2200" i="0" dirty="0" smtClean="0">
                <a:latin typeface="Calibri" pitchFamily="34" charset="0"/>
              </a:rPr>
              <a:t>neutron production </a:t>
            </a:r>
            <a:endParaRPr lang="en-US" altLang="zh-CN" sz="2200" i="0" dirty="0">
              <a:latin typeface="Calibri" pitchFamily="34" charset="0"/>
            </a:endParaRPr>
          </a:p>
        </p:txBody>
      </p:sp>
      <p:grpSp>
        <p:nvGrpSpPr>
          <p:cNvPr id="225" name="Group 229"/>
          <p:cNvGrpSpPr>
            <a:grpSpLocks/>
          </p:cNvGrpSpPr>
          <p:nvPr/>
        </p:nvGrpSpPr>
        <p:grpSpPr bwMode="auto">
          <a:xfrm>
            <a:off x="3779838" y="1979613"/>
            <a:ext cx="4970462" cy="3935412"/>
            <a:chOff x="2475" y="1247"/>
            <a:chExt cx="3037" cy="2479"/>
          </a:xfrm>
        </p:grpSpPr>
        <p:sp>
          <p:nvSpPr>
            <p:cNvPr id="234" name="六边形 233"/>
            <p:cNvSpPr/>
            <p:nvPr/>
          </p:nvSpPr>
          <p:spPr>
            <a:xfrm>
              <a:off x="2475" y="1884"/>
              <a:ext cx="3037" cy="1842"/>
            </a:xfrm>
            <a:prstGeom prst="hexagon">
              <a:avLst/>
            </a:prstGeom>
            <a:ln w="19050"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72000" tIns="0" rIns="7200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i="0" dirty="0">
                <a:ea typeface="黑体" pitchFamily="2" charset="-122"/>
                <a:cs typeface="Times New Roman" pitchFamily="18" charset="0"/>
              </a:endParaRPr>
            </a:p>
          </p:txBody>
        </p:sp>
        <p:sp>
          <p:nvSpPr>
            <p:cNvPr id="235" name="六边形 234"/>
            <p:cNvSpPr/>
            <p:nvPr/>
          </p:nvSpPr>
          <p:spPr>
            <a:xfrm>
              <a:off x="4332" y="1594"/>
              <a:ext cx="1020" cy="454"/>
            </a:xfrm>
            <a:prstGeom prst="hexagon">
              <a:avLst/>
            </a:prstGeom>
            <a:solidFill>
              <a:schemeClr val="accent2">
                <a:lumMod val="75000"/>
                <a:alpha val="7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i="0">
                  <a:solidFill>
                    <a:srgbClr val="FFFFFF"/>
                  </a:solidFill>
                  <a:latin typeface="Calibri" pitchFamily="34" charset="0"/>
                  <a:ea typeface="黑体" pitchFamily="49" charset="-122"/>
                </a:rPr>
                <a:t>Subcritical Reactor</a:t>
              </a:r>
            </a:p>
          </p:txBody>
        </p:sp>
        <p:sp>
          <p:nvSpPr>
            <p:cNvPr id="236" name="六边形 235"/>
            <p:cNvSpPr/>
            <p:nvPr/>
          </p:nvSpPr>
          <p:spPr>
            <a:xfrm>
              <a:off x="3470" y="1577"/>
              <a:ext cx="1018" cy="454"/>
            </a:xfrm>
            <a:prstGeom prst="hexagon">
              <a:avLst/>
            </a:prstGeom>
            <a:solidFill>
              <a:schemeClr val="accent4">
                <a:lumMod val="50000"/>
                <a:alpha val="7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i="0">
                  <a:solidFill>
                    <a:srgbClr val="FFFFFF"/>
                  </a:solidFill>
                  <a:latin typeface="Calibri" pitchFamily="34" charset="0"/>
                  <a:ea typeface="黑体" pitchFamily="49" charset="-122"/>
                </a:rPr>
                <a:t>Spallation Target</a:t>
              </a:r>
            </a:p>
          </p:txBody>
        </p:sp>
        <p:sp>
          <p:nvSpPr>
            <p:cNvPr id="237" name="六边形 236"/>
            <p:cNvSpPr/>
            <p:nvPr/>
          </p:nvSpPr>
          <p:spPr>
            <a:xfrm>
              <a:off x="2608" y="1570"/>
              <a:ext cx="1020" cy="454"/>
            </a:xfrm>
            <a:prstGeom prst="hexagon">
              <a:avLst/>
            </a:prstGeom>
            <a:solidFill>
              <a:schemeClr val="accent3">
                <a:lumMod val="75000"/>
                <a:alpha val="7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i="0" dirty="0">
                  <a:solidFill>
                    <a:srgbClr val="FFFFFF"/>
                  </a:solidFill>
                  <a:latin typeface="Calibri" pitchFamily="34" charset="0"/>
                  <a:ea typeface="黑体" pitchFamily="49" charset="-122"/>
                </a:rPr>
                <a:t>Accelerator</a:t>
              </a:r>
            </a:p>
          </p:txBody>
        </p:sp>
        <p:sp>
          <p:nvSpPr>
            <p:cNvPr id="37916" name="Text Box 234"/>
            <p:cNvSpPr txBox="1">
              <a:spLocks noChangeArrowheads="1"/>
            </p:cNvSpPr>
            <p:nvPr/>
          </p:nvSpPr>
          <p:spPr bwMode="auto">
            <a:xfrm>
              <a:off x="2789" y="2228"/>
              <a:ext cx="2450" cy="13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altLang="zh-CN" sz="3200" i="0">
                  <a:solidFill>
                    <a:srgbClr val="CC0000"/>
                  </a:solidFill>
                  <a:latin typeface="Calibri" pitchFamily="34" charset="0"/>
                </a:rPr>
                <a:t>ADS to be considered as the best solution for nuclear waste transmutation.</a:t>
              </a:r>
            </a:p>
          </p:txBody>
        </p:sp>
        <p:sp>
          <p:nvSpPr>
            <p:cNvPr id="37917" name="Text Box 235"/>
            <p:cNvSpPr txBox="1">
              <a:spLocks noChangeArrowheads="1"/>
            </p:cNvSpPr>
            <p:nvPr/>
          </p:nvSpPr>
          <p:spPr bwMode="auto">
            <a:xfrm>
              <a:off x="2717" y="1247"/>
              <a:ext cx="2499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zh-CN" sz="2400" b="1" i="0">
                  <a:latin typeface="Calibri" pitchFamily="34" charset="0"/>
                </a:rPr>
                <a:t>Constitutions of ADS</a:t>
              </a:r>
            </a:p>
          </p:txBody>
        </p:sp>
      </p:grpSp>
      <p:sp>
        <p:nvSpPr>
          <p:cNvPr id="37911" name="Line 49"/>
          <p:cNvSpPr>
            <a:spLocks noChangeShapeType="1"/>
          </p:cNvSpPr>
          <p:nvPr/>
        </p:nvSpPr>
        <p:spPr bwMode="auto">
          <a:xfrm>
            <a:off x="152400" y="838200"/>
            <a:ext cx="48768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33" name="矩形 232"/>
          <p:cNvSpPr/>
          <p:nvPr/>
        </p:nvSpPr>
        <p:spPr>
          <a:xfrm>
            <a:off x="35496" y="107921"/>
            <a:ext cx="521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j-cs"/>
              </a:rPr>
              <a:t>ADS – Schematic diagram</a:t>
            </a:r>
            <a:endParaRPr lang="zh-CN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3515E-6 L 0.4658 -2.03515E-6 L 0.48785 0.00278 L 0.49844 0.00347 L 0.50625 0.00578 L 0.51684 0.01157 L 0.52135 0.01388 L 0.52604 0.01758 L 0.53594 0.02937 L 0.53976 0.03978 L 0.54358 0.05366 L 0.5467 0.06545 L 0.54896 0.07355 L 0.55139 0.10245 L 0.55139 0.12003 L 0.55139 0.24399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375E-6 L -0.23038 0.245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1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255 L -0.21459 -0.120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5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82979E-6 L -0.21459 0.081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38200" y="914400"/>
            <a:ext cx="7677150" cy="4614863"/>
            <a:chOff x="635" y="1026"/>
            <a:chExt cx="4836" cy="2907"/>
          </a:xfrm>
        </p:grpSpPr>
        <p:pic>
          <p:nvPicPr>
            <p:cNvPr id="389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" y="1026"/>
              <a:ext cx="4836" cy="2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9" name="Text Box 5"/>
            <p:cNvSpPr txBox="1">
              <a:spLocks noChangeArrowheads="1"/>
            </p:cNvSpPr>
            <p:nvPr/>
          </p:nvSpPr>
          <p:spPr bwMode="auto">
            <a:xfrm>
              <a:off x="4127" y="3407"/>
              <a:ext cx="839" cy="5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zh-CN" b="1" i="0">
                  <a:latin typeface="Calibri" pitchFamily="34" charset="0"/>
                </a:rPr>
                <a:t>Waste Processing System</a:t>
              </a:r>
            </a:p>
          </p:txBody>
        </p:sp>
        <p:sp>
          <p:nvSpPr>
            <p:cNvPr id="38920" name="Text Box 6"/>
            <p:cNvSpPr txBox="1">
              <a:spLocks noChangeArrowheads="1"/>
            </p:cNvSpPr>
            <p:nvPr/>
          </p:nvSpPr>
          <p:spPr bwMode="auto">
            <a:xfrm>
              <a:off x="3379" y="2478"/>
              <a:ext cx="635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0">
                  <a:latin typeface="Calibri" pitchFamily="34" charset="0"/>
                </a:rPr>
                <a:t>Fuels with MAs</a:t>
              </a:r>
            </a:p>
          </p:txBody>
        </p:sp>
        <p:sp>
          <p:nvSpPr>
            <p:cNvPr id="38921" name="Text Box 7"/>
            <p:cNvSpPr txBox="1">
              <a:spLocks noChangeArrowheads="1"/>
            </p:cNvSpPr>
            <p:nvPr/>
          </p:nvSpPr>
          <p:spPr bwMode="auto">
            <a:xfrm>
              <a:off x="3492" y="2976"/>
              <a:ext cx="522" cy="3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8000" tIns="46800" rIns="18000" bIns="82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 i="0">
                  <a:latin typeface="Calibri" pitchFamily="34" charset="0"/>
                </a:rPr>
                <a:t>Transmuted Products</a:t>
              </a:r>
            </a:p>
          </p:txBody>
        </p:sp>
        <p:sp>
          <p:nvSpPr>
            <p:cNvPr id="38922" name="Text Box 8"/>
            <p:cNvSpPr txBox="1">
              <a:spLocks noChangeArrowheads="1"/>
            </p:cNvSpPr>
            <p:nvPr/>
          </p:nvSpPr>
          <p:spPr bwMode="auto">
            <a:xfrm>
              <a:off x="2336" y="2774"/>
              <a:ext cx="74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0">
                  <a:latin typeface="Calibri" pitchFamily="34" charset="0"/>
                </a:rPr>
                <a:t>Separation</a:t>
              </a:r>
            </a:p>
          </p:txBody>
        </p:sp>
        <p:sp>
          <p:nvSpPr>
            <p:cNvPr id="38923" name="Text Box 9"/>
            <p:cNvSpPr txBox="1">
              <a:spLocks noChangeArrowheads="1"/>
            </p:cNvSpPr>
            <p:nvPr/>
          </p:nvSpPr>
          <p:spPr bwMode="auto">
            <a:xfrm>
              <a:off x="1451" y="2976"/>
              <a:ext cx="794" cy="33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18000" tIns="118800" rIns="18000" bIns="46800">
              <a:spAutoFit/>
            </a:bodyPr>
            <a:lstStyle/>
            <a:p>
              <a:pPr>
                <a:spcBef>
                  <a:spcPct val="5000"/>
                </a:spcBef>
              </a:pPr>
              <a:r>
                <a:rPr lang="en-US" altLang="zh-CN" sz="1200" b="1" i="0">
                  <a:latin typeface="Calibri" pitchFamily="34" charset="0"/>
                </a:rPr>
                <a:t>Short-lived fission products</a:t>
              </a:r>
            </a:p>
          </p:txBody>
        </p:sp>
        <p:sp>
          <p:nvSpPr>
            <p:cNvPr id="38924" name="Text Box 10"/>
            <p:cNvSpPr txBox="1">
              <a:spLocks noChangeArrowheads="1"/>
            </p:cNvSpPr>
            <p:nvPr/>
          </p:nvSpPr>
          <p:spPr bwMode="auto">
            <a:xfrm>
              <a:off x="2301" y="3498"/>
              <a:ext cx="1645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0">
                  <a:latin typeface="Calibri" pitchFamily="34" charset="0"/>
                </a:rPr>
                <a:t>Fabrication of fuel elements</a:t>
              </a:r>
            </a:p>
          </p:txBody>
        </p:sp>
        <p:sp>
          <p:nvSpPr>
            <p:cNvPr id="38925" name="Text Box 11"/>
            <p:cNvSpPr txBox="1">
              <a:spLocks noChangeArrowheads="1"/>
            </p:cNvSpPr>
            <p:nvPr/>
          </p:nvSpPr>
          <p:spPr bwMode="auto">
            <a:xfrm>
              <a:off x="816" y="3527"/>
              <a:ext cx="975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0">
                  <a:latin typeface="Calibri" pitchFamily="34" charset="0"/>
                </a:rPr>
                <a:t>Waste Disposal</a:t>
              </a:r>
            </a:p>
          </p:txBody>
        </p:sp>
        <p:sp>
          <p:nvSpPr>
            <p:cNvPr id="38926" name="Text Box 12"/>
            <p:cNvSpPr txBox="1">
              <a:spLocks noChangeArrowheads="1"/>
            </p:cNvSpPr>
            <p:nvPr/>
          </p:nvSpPr>
          <p:spPr bwMode="auto">
            <a:xfrm>
              <a:off x="3606" y="1646"/>
              <a:ext cx="839" cy="19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18000" tIns="82800" rIns="18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 i="0">
                  <a:latin typeface="Calibri" pitchFamily="34" charset="0"/>
                </a:rPr>
                <a:t>Power Generation</a:t>
              </a:r>
            </a:p>
          </p:txBody>
        </p:sp>
        <p:sp>
          <p:nvSpPr>
            <p:cNvPr id="38927" name="Text Box 13"/>
            <p:cNvSpPr txBox="1">
              <a:spLocks noChangeArrowheads="1"/>
            </p:cNvSpPr>
            <p:nvPr/>
          </p:nvSpPr>
          <p:spPr bwMode="auto">
            <a:xfrm>
              <a:off x="4648" y="1094"/>
              <a:ext cx="823" cy="3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118800" bIns="118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0">
                  <a:latin typeface="Calibri" pitchFamily="34" charset="0"/>
                </a:rPr>
                <a:t>Accelerator</a:t>
              </a:r>
            </a:p>
          </p:txBody>
        </p:sp>
        <p:sp>
          <p:nvSpPr>
            <p:cNvPr id="38928" name="Text Box 14"/>
            <p:cNvSpPr txBox="1">
              <a:spLocks noChangeArrowheads="1"/>
            </p:cNvSpPr>
            <p:nvPr/>
          </p:nvSpPr>
          <p:spPr bwMode="auto">
            <a:xfrm>
              <a:off x="4761" y="3194"/>
              <a:ext cx="591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468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0">
                  <a:latin typeface="Calibri" pitchFamily="34" charset="0"/>
                </a:rPr>
                <a:t>Reactor</a:t>
              </a:r>
            </a:p>
          </p:txBody>
        </p:sp>
        <p:sp>
          <p:nvSpPr>
            <p:cNvPr id="38929" name="Text Box 15"/>
            <p:cNvSpPr txBox="1">
              <a:spLocks noChangeArrowheads="1"/>
            </p:cNvSpPr>
            <p:nvPr/>
          </p:nvSpPr>
          <p:spPr bwMode="auto">
            <a:xfrm>
              <a:off x="5239" y="1911"/>
              <a:ext cx="227" cy="9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46800" bIns="46800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1600" b="1" i="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zh-CN" sz="1600" b="1" i="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zh-CN" sz="1600" b="1" i="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zh-CN" sz="1600" b="1" i="0">
                <a:latin typeface="Calibri" pitchFamily="34" charset="0"/>
              </a:endParaRPr>
            </a:p>
          </p:txBody>
        </p:sp>
        <p:sp>
          <p:nvSpPr>
            <p:cNvPr id="38930" name="Text Box 16"/>
            <p:cNvSpPr txBox="1">
              <a:spLocks noChangeArrowheads="1"/>
            </p:cNvSpPr>
            <p:nvPr/>
          </p:nvSpPr>
          <p:spPr bwMode="auto">
            <a:xfrm>
              <a:off x="793" y="2774"/>
              <a:ext cx="86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0">
                  <a:latin typeface="Calibri" pitchFamily="34" charset="0"/>
                </a:rPr>
                <a:t>Reprocessing</a:t>
              </a:r>
            </a:p>
          </p:txBody>
        </p:sp>
        <p:sp>
          <p:nvSpPr>
            <p:cNvPr id="38931" name="Text Box 17"/>
            <p:cNvSpPr txBox="1">
              <a:spLocks noChangeArrowheads="1"/>
            </p:cNvSpPr>
            <p:nvPr/>
          </p:nvSpPr>
          <p:spPr bwMode="auto">
            <a:xfrm>
              <a:off x="1394" y="2251"/>
              <a:ext cx="624" cy="31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18000" tIns="82800" rIns="18000" bIns="46800">
              <a:spAutoFit/>
            </a:bodyPr>
            <a:lstStyle/>
            <a:p>
              <a:pPr>
                <a:spcBef>
                  <a:spcPct val="5000"/>
                </a:spcBef>
              </a:pPr>
              <a:r>
                <a:rPr lang="en-US" altLang="zh-CN" sz="1200" b="1" i="0">
                  <a:latin typeface="Calibri" pitchFamily="34" charset="0"/>
                </a:rPr>
                <a:t>Radioactive waste</a:t>
              </a:r>
            </a:p>
          </p:txBody>
        </p:sp>
        <p:sp>
          <p:nvSpPr>
            <p:cNvPr id="38932" name="Text Box 18"/>
            <p:cNvSpPr txBox="1">
              <a:spLocks noChangeArrowheads="1"/>
            </p:cNvSpPr>
            <p:nvPr/>
          </p:nvSpPr>
          <p:spPr bwMode="auto">
            <a:xfrm>
              <a:off x="793" y="1026"/>
              <a:ext cx="1134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 i="0">
                  <a:latin typeface="Calibri" pitchFamily="34" charset="0"/>
                </a:rPr>
                <a:t>Industrial electric power system</a:t>
              </a:r>
            </a:p>
          </p:txBody>
        </p:sp>
        <p:sp>
          <p:nvSpPr>
            <p:cNvPr id="38933" name="Text Box 19"/>
            <p:cNvSpPr txBox="1">
              <a:spLocks noChangeArrowheads="1"/>
            </p:cNvSpPr>
            <p:nvPr/>
          </p:nvSpPr>
          <p:spPr bwMode="auto">
            <a:xfrm>
              <a:off x="2608" y="2251"/>
              <a:ext cx="476" cy="31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18000" tIns="82800" rIns="18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200" b="1" i="0">
                  <a:latin typeface="Calibri" pitchFamily="34" charset="0"/>
                </a:rPr>
                <a:t>MAs &amp; LLFPs</a:t>
              </a:r>
            </a:p>
          </p:txBody>
        </p:sp>
      </p:grpSp>
      <p:sp>
        <p:nvSpPr>
          <p:cNvPr id="38916" name="Line 49"/>
          <p:cNvSpPr>
            <a:spLocks noChangeShapeType="1"/>
          </p:cNvSpPr>
          <p:nvPr/>
        </p:nvSpPr>
        <p:spPr bwMode="auto">
          <a:xfrm>
            <a:off x="152400" y="838200"/>
            <a:ext cx="74676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384800"/>
            <a:ext cx="492601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35496" y="107921"/>
            <a:ext cx="8432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j-cs"/>
              </a:rPr>
              <a:t>ADS – Nuclear Waste transmutation Cycle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 rot="16200000" flipV="1">
            <a:off x="541586" y="4387850"/>
            <a:ext cx="1079500" cy="0"/>
          </a:xfrm>
          <a:prstGeom prst="straightConnector1">
            <a:avLst/>
          </a:prstGeom>
          <a:ln w="3175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rot="16200000" flipV="1">
            <a:off x="1654423" y="4117975"/>
            <a:ext cx="1619250" cy="0"/>
          </a:xfrm>
          <a:prstGeom prst="straightConnector1">
            <a:avLst/>
          </a:prstGeom>
          <a:ln w="3175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rot="16200000" flipV="1">
            <a:off x="3618955" y="4693444"/>
            <a:ext cx="468312" cy="0"/>
          </a:xfrm>
          <a:prstGeom prst="straightConnector1">
            <a:avLst/>
          </a:prstGeom>
          <a:ln w="3175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rot="16200000" flipV="1">
            <a:off x="5515223" y="4740276"/>
            <a:ext cx="358775" cy="0"/>
          </a:xfrm>
          <a:prstGeom prst="straightConnector1">
            <a:avLst/>
          </a:prstGeom>
          <a:ln w="3175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rot="16200000" flipV="1">
            <a:off x="7575798" y="4794251"/>
            <a:ext cx="250825" cy="0"/>
          </a:xfrm>
          <a:prstGeom prst="straightConnector1">
            <a:avLst/>
          </a:prstGeom>
          <a:ln w="3175"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395536" y="2668588"/>
            <a:ext cx="903287" cy="2873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Ins="18000" bIns="18000" anchor="ctr"/>
          <a:lstStyle/>
          <a:p>
            <a:pPr>
              <a:defRPr/>
            </a:pPr>
            <a:r>
              <a:rPr lang="en-US" altLang="zh-CN" sz="1200" b="1" i="0">
                <a:solidFill>
                  <a:schemeClr val="tx1"/>
                </a:solidFill>
                <a:latin typeface="Calibri" pitchFamily="34" charset="0"/>
              </a:rPr>
              <a:t>Injector 1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95536" y="3394075"/>
            <a:ext cx="903287" cy="288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8000" rIns="18000" bIns="18000" anchor="ctr"/>
          <a:lstStyle/>
          <a:p>
            <a:pPr>
              <a:defRPr/>
            </a:pPr>
            <a:r>
              <a:rPr lang="en-US" altLang="zh-CN" sz="1200" b="1" i="0">
                <a:solidFill>
                  <a:schemeClr val="tx1"/>
                </a:solidFill>
                <a:latin typeface="Calibri" pitchFamily="34" charset="0"/>
              </a:rPr>
              <a:t>Injector 2</a:t>
            </a:r>
          </a:p>
        </p:txBody>
      </p:sp>
      <p:sp>
        <p:nvSpPr>
          <p:cNvPr id="39945" name="圆角矩形 10"/>
          <p:cNvSpPr>
            <a:spLocks noChangeArrowheads="1"/>
          </p:cNvSpPr>
          <p:nvPr/>
        </p:nvSpPr>
        <p:spPr bwMode="auto">
          <a:xfrm rot="-5400000">
            <a:off x="1756024" y="2790825"/>
            <a:ext cx="323850" cy="720725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25400" algn="ctr">
            <a:solidFill>
              <a:srgbClr val="A3171E"/>
            </a:solidFill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zh-CN" altLang="zh-CN" i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9946" name="直接连接符 8"/>
          <p:cNvCxnSpPr>
            <a:cxnSpLocks noChangeShapeType="1"/>
            <a:stCxn id="9" idx="3"/>
            <a:endCxn id="39945" idx="0"/>
          </p:cNvCxnSpPr>
          <p:nvPr/>
        </p:nvCxnSpPr>
        <p:spPr bwMode="auto">
          <a:xfrm>
            <a:off x="1311523" y="2813050"/>
            <a:ext cx="233363" cy="338138"/>
          </a:xfrm>
          <a:prstGeom prst="curvedConnector3">
            <a:avLst>
              <a:gd name="adj1" fmla="val 49662"/>
            </a:avLst>
          </a:prstGeom>
          <a:noFill/>
          <a:ln w="28575" algn="ctr">
            <a:solidFill>
              <a:srgbClr val="632523"/>
            </a:solidFill>
            <a:prstDash val="sysDot"/>
            <a:round/>
            <a:headEnd/>
            <a:tailEnd/>
          </a:ln>
        </p:spPr>
      </p:cxnSp>
      <p:cxnSp>
        <p:nvCxnSpPr>
          <p:cNvPr id="39947" name="直接连接符 8"/>
          <p:cNvCxnSpPr>
            <a:cxnSpLocks noChangeShapeType="1"/>
            <a:stCxn id="10" idx="3"/>
            <a:endCxn id="39945" idx="0"/>
          </p:cNvCxnSpPr>
          <p:nvPr/>
        </p:nvCxnSpPr>
        <p:spPr bwMode="auto">
          <a:xfrm flipV="1">
            <a:off x="1311523" y="3151188"/>
            <a:ext cx="233363" cy="387350"/>
          </a:xfrm>
          <a:prstGeom prst="curvedConnector3">
            <a:avLst>
              <a:gd name="adj1" fmla="val 49662"/>
            </a:avLst>
          </a:prstGeom>
          <a:noFill/>
          <a:ln w="28575" algn="ctr">
            <a:solidFill>
              <a:srgbClr val="632523"/>
            </a:solidFill>
            <a:prstDash val="sysDot"/>
            <a:round/>
            <a:headEnd/>
            <a:tailEnd/>
          </a:ln>
        </p:spPr>
      </p:cxnSp>
      <p:cxnSp>
        <p:nvCxnSpPr>
          <p:cNvPr id="14" name="直接连接符 8"/>
          <p:cNvCxnSpPr>
            <a:stCxn id="39945" idx="2"/>
            <a:endCxn id="39949" idx="2"/>
          </p:cNvCxnSpPr>
          <p:nvPr/>
        </p:nvCxnSpPr>
        <p:spPr>
          <a:xfrm>
            <a:off x="2291011" y="3151188"/>
            <a:ext cx="1235075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9" name="圆角矩形 14"/>
          <p:cNvSpPr>
            <a:spLocks noChangeArrowheads="1"/>
          </p:cNvSpPr>
          <p:nvPr/>
        </p:nvSpPr>
        <p:spPr bwMode="auto">
          <a:xfrm rot="-5400000">
            <a:off x="2884736" y="2684463"/>
            <a:ext cx="323850" cy="93345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  <a:ln w="25400" algn="ctr">
            <a:solidFill>
              <a:srgbClr val="EC767C"/>
            </a:solidFill>
            <a:prstDash val="sysDash"/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zh-CN" altLang="zh-CN" i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圆柱形 15"/>
          <p:cNvSpPr/>
          <p:nvPr/>
        </p:nvSpPr>
        <p:spPr>
          <a:xfrm>
            <a:off x="3637211" y="3883025"/>
            <a:ext cx="431800" cy="431800"/>
          </a:xfrm>
          <a:prstGeom prst="can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400" i="0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39951" name="直接连接符 8"/>
          <p:cNvCxnSpPr>
            <a:cxnSpLocks noChangeShapeType="1"/>
            <a:stCxn id="39949" idx="2"/>
            <a:endCxn id="16" idx="1"/>
          </p:cNvCxnSpPr>
          <p:nvPr/>
        </p:nvCxnSpPr>
        <p:spPr bwMode="auto">
          <a:xfrm>
            <a:off x="3526086" y="3151188"/>
            <a:ext cx="327025" cy="731837"/>
          </a:xfrm>
          <a:prstGeom prst="curvedConnector2">
            <a:avLst/>
          </a:prstGeom>
          <a:noFill/>
          <a:ln w="28575" algn="ctr">
            <a:solidFill>
              <a:srgbClr val="632523"/>
            </a:solidFill>
            <a:prstDash val="sysDot"/>
            <a:round/>
            <a:headEnd/>
            <a:tailEnd/>
          </a:ln>
        </p:spPr>
      </p:cxnSp>
      <p:grpSp>
        <p:nvGrpSpPr>
          <p:cNvPr id="2" name="圆角矩形 68"/>
          <p:cNvGrpSpPr>
            <a:grpSpLocks/>
          </p:cNvGrpSpPr>
          <p:nvPr/>
        </p:nvGrpSpPr>
        <p:grpSpPr bwMode="auto">
          <a:xfrm>
            <a:off x="4129336" y="2970213"/>
            <a:ext cx="1152525" cy="358775"/>
            <a:chOff x="3214" y="1974"/>
            <a:chExt cx="726" cy="226"/>
          </a:xfrm>
        </p:grpSpPr>
        <p:pic>
          <p:nvPicPr>
            <p:cNvPr id="39994" name="圆角矩形 6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4" y="1974"/>
              <a:ext cx="72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95" name="Text Box 18"/>
            <p:cNvSpPr txBox="1">
              <a:spLocks noChangeArrowheads="1"/>
            </p:cNvSpPr>
            <p:nvPr/>
          </p:nvSpPr>
          <p:spPr bwMode="auto">
            <a:xfrm rot="-5400000">
              <a:off x="3484" y="1746"/>
              <a:ext cx="185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zh-CN" altLang="zh-CN" i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圆角矩形 69"/>
          <p:cNvGrpSpPr>
            <a:grpSpLocks/>
          </p:cNvGrpSpPr>
          <p:nvPr/>
        </p:nvGrpSpPr>
        <p:grpSpPr bwMode="auto">
          <a:xfrm>
            <a:off x="5964486" y="2970213"/>
            <a:ext cx="1403350" cy="358775"/>
            <a:chOff x="4370" y="1974"/>
            <a:chExt cx="883" cy="226"/>
          </a:xfrm>
        </p:grpSpPr>
        <p:pic>
          <p:nvPicPr>
            <p:cNvPr id="39992" name="圆角矩形 69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70" y="1974"/>
              <a:ext cx="88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93" name="Text Box 21"/>
            <p:cNvSpPr txBox="1">
              <a:spLocks noChangeArrowheads="1"/>
            </p:cNvSpPr>
            <p:nvPr/>
          </p:nvSpPr>
          <p:spPr bwMode="auto">
            <a:xfrm rot="-5400000">
              <a:off x="4719" y="1667"/>
              <a:ext cx="184" cy="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/>
              <a:endParaRPr lang="zh-CN" altLang="zh-CN" i="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4" name="圆柱形 23"/>
          <p:cNvSpPr/>
          <p:nvPr/>
        </p:nvSpPr>
        <p:spPr>
          <a:xfrm>
            <a:off x="5424736" y="3883025"/>
            <a:ext cx="539750" cy="53975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400" i="0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5" name="直接连接符 8"/>
          <p:cNvCxnSpPr>
            <a:endCxn id="24" idx="1"/>
          </p:cNvCxnSpPr>
          <p:nvPr/>
        </p:nvCxnSpPr>
        <p:spPr>
          <a:xfrm>
            <a:off x="5262811" y="3151188"/>
            <a:ext cx="431800" cy="731837"/>
          </a:xfrm>
          <a:prstGeom prst="curved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柱形 25"/>
          <p:cNvSpPr/>
          <p:nvPr/>
        </p:nvSpPr>
        <p:spPr>
          <a:xfrm>
            <a:off x="7375773" y="3883025"/>
            <a:ext cx="649288" cy="6477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 sz="1400" i="0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7" name="直接连接符 8"/>
          <p:cNvCxnSpPr>
            <a:endCxn id="26" idx="1"/>
          </p:cNvCxnSpPr>
          <p:nvPr/>
        </p:nvCxnSpPr>
        <p:spPr>
          <a:xfrm>
            <a:off x="7348786" y="3151188"/>
            <a:ext cx="352425" cy="731837"/>
          </a:xfrm>
          <a:prstGeom prst="curvedConnector2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8"/>
          <p:cNvCxnSpPr/>
          <p:nvPr/>
        </p:nvCxnSpPr>
        <p:spPr>
          <a:xfrm>
            <a:off x="5262811" y="3151188"/>
            <a:ext cx="717550" cy="158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8"/>
          <p:cNvCxnSpPr>
            <a:stCxn id="39949" idx="2"/>
          </p:cNvCxnSpPr>
          <p:nvPr/>
        </p:nvCxnSpPr>
        <p:spPr>
          <a:xfrm>
            <a:off x="3526086" y="3151188"/>
            <a:ext cx="633412" cy="158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0" name="TextBox 102"/>
          <p:cNvSpPr txBox="1">
            <a:spLocks noChangeArrowheads="1"/>
          </p:cNvSpPr>
          <p:nvPr/>
        </p:nvSpPr>
        <p:spPr bwMode="auto">
          <a:xfrm>
            <a:off x="747961" y="4927600"/>
            <a:ext cx="676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400" b="1" i="0">
                <a:solidFill>
                  <a:srgbClr val="0000CC"/>
                </a:solidFill>
                <a:latin typeface="Times New Roman" pitchFamily="18" charset="0"/>
                <a:ea typeface="华文仿宋" pitchFamily="2" charset="-122"/>
              </a:rPr>
              <a:t>2013</a:t>
            </a:r>
          </a:p>
          <a:p>
            <a:pPr marL="342900" indent="-342900" algn="ctr"/>
            <a:r>
              <a:rPr lang="en-US" altLang="zh-CN" sz="1400" b="1" i="0">
                <a:latin typeface="Times New Roman" pitchFamily="18" charset="0"/>
                <a:ea typeface="华文仿宋" pitchFamily="2" charset="-122"/>
              </a:rPr>
              <a:t>~5 MeV</a:t>
            </a:r>
          </a:p>
        </p:txBody>
      </p:sp>
      <p:sp>
        <p:nvSpPr>
          <p:cNvPr id="39961" name="TextBox 103"/>
          <p:cNvSpPr txBox="1">
            <a:spLocks noChangeArrowheads="1"/>
          </p:cNvSpPr>
          <p:nvPr/>
        </p:nvSpPr>
        <p:spPr bwMode="auto">
          <a:xfrm>
            <a:off x="1729036" y="4927600"/>
            <a:ext cx="15113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marL="342900" indent="-342900" algn="ctr"/>
            <a:r>
              <a:rPr lang="en-US" altLang="zh-CN" sz="1400" b="1" i="0">
                <a:solidFill>
                  <a:srgbClr val="0000CC"/>
                </a:solidFill>
                <a:latin typeface="Times New Roman" pitchFamily="18" charset="0"/>
                <a:ea typeface="华文仿宋" pitchFamily="2" charset="-122"/>
              </a:rPr>
              <a:t>2015</a:t>
            </a:r>
          </a:p>
          <a:p>
            <a:pPr marL="342900" indent="-342900" algn="ctr"/>
            <a:r>
              <a:rPr lang="en-US" altLang="zh-CN" sz="1400" b="1" i="0">
                <a:latin typeface="Times New Roman" pitchFamily="18" charset="0"/>
                <a:ea typeface="华文仿宋" pitchFamily="2" charset="-122"/>
              </a:rPr>
              <a:t>25~50 MeV</a:t>
            </a:r>
          </a:p>
        </p:txBody>
      </p:sp>
      <p:sp>
        <p:nvSpPr>
          <p:cNvPr id="39962" name="TextBox 104"/>
          <p:cNvSpPr txBox="1">
            <a:spLocks noChangeArrowheads="1"/>
          </p:cNvSpPr>
          <p:nvPr/>
        </p:nvSpPr>
        <p:spPr bwMode="auto">
          <a:xfrm>
            <a:off x="3318123" y="4927600"/>
            <a:ext cx="10779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400" b="1" i="0">
                <a:solidFill>
                  <a:srgbClr val="0000CC"/>
                </a:solidFill>
                <a:latin typeface="Times New Roman" pitchFamily="18" charset="0"/>
                <a:ea typeface="华文仿宋" pitchFamily="2" charset="-122"/>
              </a:rPr>
              <a:t>201X</a:t>
            </a:r>
          </a:p>
          <a:p>
            <a:pPr marL="342900" indent="-342900" algn="ctr"/>
            <a:r>
              <a:rPr lang="en-US" altLang="zh-CN" sz="1400" b="1" i="0">
                <a:latin typeface="Times New Roman" pitchFamily="18" charset="0"/>
                <a:ea typeface="华文仿宋" pitchFamily="2" charset="-122"/>
              </a:rPr>
              <a:t>150/200 MeV</a:t>
            </a:r>
          </a:p>
        </p:txBody>
      </p:sp>
      <p:sp>
        <p:nvSpPr>
          <p:cNvPr id="39963" name="TextBox 105"/>
          <p:cNvSpPr txBox="1">
            <a:spLocks noChangeArrowheads="1"/>
          </p:cNvSpPr>
          <p:nvPr/>
        </p:nvSpPr>
        <p:spPr bwMode="auto">
          <a:xfrm>
            <a:off x="5272336" y="4927600"/>
            <a:ext cx="8667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400" b="1" i="0">
                <a:solidFill>
                  <a:srgbClr val="0000CC"/>
                </a:solidFill>
                <a:latin typeface="Times New Roman" pitchFamily="18" charset="0"/>
                <a:ea typeface="华文仿宋" pitchFamily="2" charset="-122"/>
              </a:rPr>
              <a:t>~2022</a:t>
            </a:r>
          </a:p>
          <a:p>
            <a:pPr marL="342900" indent="-342900" algn="ctr"/>
            <a:r>
              <a:rPr lang="en-US" altLang="zh-CN" sz="1400" b="1" i="0">
                <a:latin typeface="Times New Roman" pitchFamily="18" charset="0"/>
                <a:ea typeface="华文仿宋" pitchFamily="2" charset="-122"/>
              </a:rPr>
              <a:t>0.6~1 GeV</a:t>
            </a:r>
          </a:p>
        </p:txBody>
      </p:sp>
      <p:sp>
        <p:nvSpPr>
          <p:cNvPr id="39964" name="TextBox 106"/>
          <p:cNvSpPr txBox="1">
            <a:spLocks noChangeArrowheads="1"/>
          </p:cNvSpPr>
          <p:nvPr/>
        </p:nvSpPr>
        <p:spPr bwMode="auto">
          <a:xfrm>
            <a:off x="7085261" y="4927600"/>
            <a:ext cx="10001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400" b="1" i="0">
                <a:solidFill>
                  <a:srgbClr val="0000CC"/>
                </a:solidFill>
                <a:latin typeface="Times New Roman" pitchFamily="18" charset="0"/>
                <a:ea typeface="华文仿宋" pitchFamily="2" charset="-122"/>
              </a:rPr>
              <a:t>~2032</a:t>
            </a:r>
          </a:p>
          <a:p>
            <a:pPr marL="342900" indent="-342900" algn="ctr"/>
            <a:r>
              <a:rPr lang="en-US" altLang="zh-CN" sz="1400" b="1" i="0">
                <a:latin typeface="Times New Roman" pitchFamily="18" charset="0"/>
                <a:ea typeface="华文仿宋" pitchFamily="2" charset="-122"/>
              </a:rPr>
              <a:t>1.2~1.5 GeV</a:t>
            </a:r>
          </a:p>
        </p:txBody>
      </p:sp>
      <p:sp>
        <p:nvSpPr>
          <p:cNvPr id="39965" name="TextBox 107"/>
          <p:cNvSpPr txBox="1">
            <a:spLocks noChangeArrowheads="1"/>
          </p:cNvSpPr>
          <p:nvPr/>
        </p:nvSpPr>
        <p:spPr bwMode="auto">
          <a:xfrm>
            <a:off x="2745036" y="4117975"/>
            <a:ext cx="860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400" b="1" i="0">
                <a:solidFill>
                  <a:srgbClr val="014DA2"/>
                </a:solidFill>
                <a:latin typeface="Times New Roman" pitchFamily="18" charset="0"/>
                <a:ea typeface="华文仿宋" pitchFamily="2" charset="-122"/>
              </a:rPr>
              <a:t>5~10 MW</a:t>
            </a:r>
            <a:r>
              <a:rPr lang="en-US" altLang="zh-CN" sz="1400" b="1" i="0" baseline="-25000">
                <a:solidFill>
                  <a:srgbClr val="014DA2"/>
                </a:solidFill>
                <a:latin typeface="Times New Roman" pitchFamily="18" charset="0"/>
                <a:ea typeface="华文仿宋" pitchFamily="2" charset="-122"/>
              </a:rPr>
              <a:t>t</a:t>
            </a:r>
          </a:p>
        </p:txBody>
      </p:sp>
      <p:sp>
        <p:nvSpPr>
          <p:cNvPr id="39966" name="TextBox 35"/>
          <p:cNvSpPr txBox="1">
            <a:spLocks noChangeArrowheads="1"/>
          </p:cNvSpPr>
          <p:nvPr/>
        </p:nvSpPr>
        <p:spPr bwMode="auto">
          <a:xfrm>
            <a:off x="4575423" y="4103688"/>
            <a:ext cx="768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400" b="1" i="0">
                <a:solidFill>
                  <a:srgbClr val="404040"/>
                </a:solidFill>
                <a:latin typeface="Times New Roman" pitchFamily="18" charset="0"/>
                <a:ea typeface="华文仿宋" pitchFamily="2" charset="-122"/>
              </a:rPr>
              <a:t>100 MW</a:t>
            </a:r>
            <a:r>
              <a:rPr lang="en-US" altLang="zh-CN" sz="1400" b="1" i="0" baseline="-25000">
                <a:solidFill>
                  <a:srgbClr val="404040"/>
                </a:solidFill>
                <a:latin typeface="Times New Roman" pitchFamily="18" charset="0"/>
                <a:ea typeface="华文仿宋" pitchFamily="2" charset="-122"/>
              </a:rPr>
              <a:t>t</a:t>
            </a:r>
          </a:p>
        </p:txBody>
      </p:sp>
      <p:sp>
        <p:nvSpPr>
          <p:cNvPr id="39967" name="TextBox 36"/>
          <p:cNvSpPr txBox="1">
            <a:spLocks noChangeArrowheads="1"/>
          </p:cNvSpPr>
          <p:nvPr/>
        </p:nvSpPr>
        <p:spPr bwMode="auto">
          <a:xfrm>
            <a:off x="6556623" y="4202113"/>
            <a:ext cx="738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400" b="1" i="0">
                <a:solidFill>
                  <a:srgbClr val="404040"/>
                </a:solidFill>
                <a:latin typeface="Times New Roman" pitchFamily="18" charset="0"/>
                <a:ea typeface="华文仿宋" pitchFamily="2" charset="-122"/>
              </a:rPr>
              <a:t>≥1 GW</a:t>
            </a:r>
            <a:r>
              <a:rPr lang="en-US" altLang="zh-CN" sz="1400" b="1" i="0" baseline="-25000">
                <a:solidFill>
                  <a:srgbClr val="404040"/>
                </a:solidFill>
                <a:latin typeface="Times New Roman" pitchFamily="18" charset="0"/>
                <a:ea typeface="华文仿宋" pitchFamily="2" charset="-122"/>
              </a:rPr>
              <a:t>t</a:t>
            </a:r>
          </a:p>
        </p:txBody>
      </p:sp>
      <p:sp>
        <p:nvSpPr>
          <p:cNvPr id="39968" name="TextBox 118"/>
          <p:cNvSpPr txBox="1">
            <a:spLocks noChangeArrowheads="1"/>
          </p:cNvSpPr>
          <p:nvPr/>
        </p:nvSpPr>
        <p:spPr bwMode="auto">
          <a:xfrm>
            <a:off x="503486" y="5594350"/>
            <a:ext cx="27368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18000" bIns="36000">
            <a:spAutoFit/>
          </a:bodyPr>
          <a:lstStyle/>
          <a:p>
            <a:pPr algn="ctr"/>
            <a:r>
              <a:rPr lang="en-US" altLang="zh-CN" sz="1400" b="1" i="0" dirty="0">
                <a:latin typeface="Calibri" pitchFamily="34" charset="0"/>
                <a:ea typeface="楷体_GB2312" pitchFamily="49" charset="-122"/>
              </a:rPr>
              <a:t>Individual key tech. R&amp;D</a:t>
            </a:r>
          </a:p>
          <a:p>
            <a:pPr algn="ctr"/>
            <a:r>
              <a:rPr lang="en-US" altLang="zh-CN" sz="1400" b="1" i="0" dirty="0">
                <a:latin typeface="Calibri" pitchFamily="34" charset="0"/>
                <a:ea typeface="楷体_GB2312" pitchFamily="49" charset="-122"/>
              </a:rPr>
              <a:t>Acc. &amp; target &amp; reactor prototype</a:t>
            </a:r>
          </a:p>
        </p:txBody>
      </p:sp>
      <p:sp>
        <p:nvSpPr>
          <p:cNvPr id="39969" name="TextBox 120"/>
          <p:cNvSpPr txBox="1">
            <a:spLocks noChangeArrowheads="1"/>
          </p:cNvSpPr>
          <p:nvPr/>
        </p:nvSpPr>
        <p:spPr bwMode="auto">
          <a:xfrm>
            <a:off x="3510211" y="5807075"/>
            <a:ext cx="134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18000" bIns="36000">
            <a:spAutoFit/>
          </a:bodyPr>
          <a:lstStyle/>
          <a:p>
            <a:pPr algn="ctr"/>
            <a:r>
              <a:rPr lang="en-US" altLang="zh-CN" sz="1400" b="1" i="0">
                <a:latin typeface="Calibri" pitchFamily="34" charset="0"/>
                <a:ea typeface="楷体_GB2312" pitchFamily="49" charset="-122"/>
              </a:rPr>
              <a:t>ADS Test Setup</a:t>
            </a:r>
          </a:p>
        </p:txBody>
      </p:sp>
      <p:sp>
        <p:nvSpPr>
          <p:cNvPr id="39970" name="TextBox 121"/>
          <p:cNvSpPr txBox="1">
            <a:spLocks noChangeArrowheads="1"/>
          </p:cNvSpPr>
          <p:nvPr/>
        </p:nvSpPr>
        <p:spPr bwMode="auto">
          <a:xfrm>
            <a:off x="5456486" y="5805488"/>
            <a:ext cx="12398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18000" bIns="36000">
            <a:spAutoFit/>
          </a:bodyPr>
          <a:lstStyle/>
          <a:p>
            <a:r>
              <a:rPr lang="en-US" altLang="zh-CN" sz="1400" b="1" i="0">
                <a:latin typeface="Calibri" pitchFamily="34" charset="0"/>
                <a:ea typeface="楷体_GB2312" pitchFamily="49" charset="-122"/>
              </a:rPr>
              <a:t>Exp. Facility</a:t>
            </a:r>
          </a:p>
        </p:txBody>
      </p:sp>
      <p:sp>
        <p:nvSpPr>
          <p:cNvPr id="39971" name="TextBox 122"/>
          <p:cNvSpPr txBox="1">
            <a:spLocks noChangeArrowheads="1"/>
          </p:cNvSpPr>
          <p:nvPr/>
        </p:nvSpPr>
        <p:spPr bwMode="auto">
          <a:xfrm>
            <a:off x="7426573" y="5807075"/>
            <a:ext cx="1320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18000" bIns="36000">
            <a:spAutoFit/>
          </a:bodyPr>
          <a:lstStyle/>
          <a:p>
            <a:r>
              <a:rPr lang="en-US" altLang="zh-CN" sz="1400" b="1" i="0">
                <a:latin typeface="Calibri" pitchFamily="34" charset="0"/>
                <a:ea typeface="楷体_GB2312" pitchFamily="49" charset="-122"/>
              </a:rPr>
              <a:t>Demo Facility</a:t>
            </a:r>
          </a:p>
        </p:txBody>
      </p:sp>
      <p:cxnSp>
        <p:nvCxnSpPr>
          <p:cNvPr id="39972" name="直接箭头连接符 89"/>
          <p:cNvCxnSpPr>
            <a:cxnSpLocks noChangeShapeType="1"/>
          </p:cNvCxnSpPr>
          <p:nvPr/>
        </p:nvCxnSpPr>
        <p:spPr bwMode="auto">
          <a:xfrm flipV="1">
            <a:off x="1513136" y="3340100"/>
            <a:ext cx="1587" cy="755650"/>
          </a:xfrm>
          <a:prstGeom prst="straightConnector1">
            <a:avLst/>
          </a:prstGeom>
          <a:noFill/>
          <a:ln w="3175" algn="ctr">
            <a:solidFill>
              <a:srgbClr val="0000CC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9973" name="TextBox 102"/>
          <p:cNvSpPr txBox="1">
            <a:spLocks noChangeArrowheads="1"/>
          </p:cNvSpPr>
          <p:nvPr/>
        </p:nvSpPr>
        <p:spPr bwMode="auto">
          <a:xfrm>
            <a:off x="1189286" y="4095750"/>
            <a:ext cx="673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342900" indent="-342900" algn="ctr"/>
            <a:r>
              <a:rPr lang="en-US" altLang="zh-CN" sz="1400" b="1" i="0">
                <a:solidFill>
                  <a:srgbClr val="5F5F5F"/>
                </a:solidFill>
                <a:latin typeface="Times New Roman" pitchFamily="18" charset="0"/>
                <a:ea typeface="华文仿宋" pitchFamily="2" charset="-122"/>
              </a:rPr>
              <a:t>10 MeV</a:t>
            </a:r>
          </a:p>
        </p:txBody>
      </p:sp>
      <p:cxnSp>
        <p:nvCxnSpPr>
          <p:cNvPr id="49" name="直接连接符 48"/>
          <p:cNvCxnSpPr/>
          <p:nvPr/>
        </p:nvCxnSpPr>
        <p:spPr>
          <a:xfrm>
            <a:off x="3513386" y="2236788"/>
            <a:ext cx="1525587" cy="3911600"/>
          </a:xfrm>
          <a:prstGeom prst="line">
            <a:avLst/>
          </a:prstGeom>
          <a:ln w="25400">
            <a:solidFill>
              <a:srgbClr val="FF99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 flipV="1">
            <a:off x="1941761" y="2236788"/>
            <a:ext cx="1574800" cy="1587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10800000">
            <a:off x="3924548" y="6159500"/>
            <a:ext cx="1114425" cy="1588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rot="16200000" flipH="1">
            <a:off x="4107904" y="3355182"/>
            <a:ext cx="4090987" cy="1517650"/>
          </a:xfrm>
          <a:prstGeom prst="line">
            <a:avLst/>
          </a:prstGeom>
          <a:ln w="25400">
            <a:solidFill>
              <a:srgbClr val="FF99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rot="10800000">
            <a:off x="3561011" y="2068513"/>
            <a:ext cx="1833562" cy="1587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rot="10800000">
            <a:off x="5694611" y="6148388"/>
            <a:ext cx="1217612" cy="12700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7434511" y="1793875"/>
            <a:ext cx="1529977" cy="4371429"/>
          </a:xfrm>
          <a:prstGeom prst="line">
            <a:avLst/>
          </a:prstGeom>
          <a:ln w="25400">
            <a:solidFill>
              <a:srgbClr val="FF99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10800000">
            <a:off x="5600948" y="1793875"/>
            <a:ext cx="1833563" cy="1588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 flipV="1">
            <a:off x="7788523" y="6148388"/>
            <a:ext cx="1175965" cy="16916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 flipV="1">
            <a:off x="503486" y="2405063"/>
            <a:ext cx="1330325" cy="15875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1963986" y="2389188"/>
            <a:ext cx="1455737" cy="3757612"/>
          </a:xfrm>
          <a:prstGeom prst="line">
            <a:avLst/>
          </a:prstGeom>
          <a:ln w="25400">
            <a:solidFill>
              <a:srgbClr val="FF99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705098" y="6161088"/>
            <a:ext cx="2714625" cy="0"/>
          </a:xfrm>
          <a:prstGeom prst="line">
            <a:avLst/>
          </a:prstGeom>
          <a:ln w="25400">
            <a:solidFill>
              <a:srgbClr val="FF9900"/>
            </a:solidFill>
            <a:prstDash val="lg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87" name="Text Box 55"/>
          <p:cNvSpPr txBox="1">
            <a:spLocks noChangeArrowheads="1"/>
          </p:cNvSpPr>
          <p:nvPr/>
        </p:nvSpPr>
        <p:spPr bwMode="auto">
          <a:xfrm>
            <a:off x="481261" y="1773238"/>
            <a:ext cx="1331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i="0">
                <a:latin typeface="Calibri" pitchFamily="34" charset="0"/>
              </a:rPr>
              <a:t>Phase I </a:t>
            </a:r>
            <a:r>
              <a:rPr lang="en-US" altLang="zh-CN" sz="1400" i="0">
                <a:latin typeface="Calibri" pitchFamily="34" charset="0"/>
              </a:rPr>
              <a:t>(2011-2015)</a:t>
            </a:r>
          </a:p>
        </p:txBody>
      </p:sp>
      <p:sp>
        <p:nvSpPr>
          <p:cNvPr id="39988" name="Text Box 56"/>
          <p:cNvSpPr txBox="1">
            <a:spLocks noChangeArrowheads="1"/>
          </p:cNvSpPr>
          <p:nvPr/>
        </p:nvSpPr>
        <p:spPr bwMode="auto">
          <a:xfrm>
            <a:off x="1992561" y="1628775"/>
            <a:ext cx="13319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i="0">
                <a:latin typeface="Calibri" pitchFamily="34" charset="0"/>
              </a:rPr>
              <a:t>Phase II </a:t>
            </a:r>
            <a:r>
              <a:rPr lang="en-US" altLang="zh-CN" sz="1400" i="0">
                <a:latin typeface="Calibri" pitchFamily="34" charset="0"/>
              </a:rPr>
              <a:t>(2016-201X)</a:t>
            </a:r>
          </a:p>
        </p:txBody>
      </p:sp>
      <p:sp>
        <p:nvSpPr>
          <p:cNvPr id="39989" name="Text Box 57"/>
          <p:cNvSpPr txBox="1">
            <a:spLocks noChangeArrowheads="1"/>
          </p:cNvSpPr>
          <p:nvPr/>
        </p:nvSpPr>
        <p:spPr bwMode="auto">
          <a:xfrm>
            <a:off x="3743573" y="1449388"/>
            <a:ext cx="13319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i="0">
                <a:latin typeface="Calibri" pitchFamily="34" charset="0"/>
              </a:rPr>
              <a:t>Phase III  </a:t>
            </a:r>
            <a:r>
              <a:rPr lang="en-US" altLang="zh-CN" sz="1400" i="0">
                <a:latin typeface="Calibri" pitchFamily="34" charset="0"/>
              </a:rPr>
              <a:t>(201X-2022)</a:t>
            </a:r>
          </a:p>
        </p:txBody>
      </p:sp>
      <p:sp>
        <p:nvSpPr>
          <p:cNvPr id="39990" name="Text Box 58"/>
          <p:cNvSpPr txBox="1">
            <a:spLocks noChangeArrowheads="1"/>
          </p:cNvSpPr>
          <p:nvPr/>
        </p:nvSpPr>
        <p:spPr bwMode="auto">
          <a:xfrm>
            <a:off x="5769223" y="1196975"/>
            <a:ext cx="1503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i="0">
                <a:latin typeface="Calibri" pitchFamily="34" charset="0"/>
              </a:rPr>
              <a:t>Phase IV </a:t>
            </a:r>
            <a:r>
              <a:rPr lang="en-US" altLang="zh-CN" sz="1400" i="0">
                <a:latin typeface="Calibri" pitchFamily="34" charset="0"/>
              </a:rPr>
              <a:t>(2023-2032)</a:t>
            </a:r>
          </a:p>
        </p:txBody>
      </p:sp>
      <p:sp>
        <p:nvSpPr>
          <p:cNvPr id="39991" name="Line 49"/>
          <p:cNvSpPr>
            <a:spLocks noChangeShapeType="1"/>
          </p:cNvSpPr>
          <p:nvPr/>
        </p:nvSpPr>
        <p:spPr bwMode="auto">
          <a:xfrm>
            <a:off x="152400" y="838200"/>
            <a:ext cx="48768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5496" y="107921"/>
            <a:ext cx="4582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36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ADS Roadmap in CAS</a:t>
            </a:r>
            <a:endParaRPr lang="en-US" altLang="zh-CN" sz="36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4467698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/>
              <a:t>Acknowledgements to</a:t>
            </a:r>
          </a:p>
          <a:p>
            <a:r>
              <a:rPr lang="en-US" altLang="zh-CN" sz="3200" dirty="0" smtClean="0">
                <a:solidFill>
                  <a:srgbClr val="0000CC"/>
                </a:solidFill>
              </a:rPr>
              <a:t>HIRFL team</a:t>
            </a:r>
          </a:p>
          <a:p>
            <a:r>
              <a:rPr lang="en-US" altLang="zh-CN" sz="3200" dirty="0" smtClean="0">
                <a:solidFill>
                  <a:srgbClr val="0000CC"/>
                </a:solidFill>
              </a:rPr>
              <a:t>CSR experimental Team</a:t>
            </a:r>
          </a:p>
          <a:p>
            <a:r>
              <a:rPr lang="en-US" altLang="zh-CN" sz="3200" dirty="0" smtClean="0">
                <a:solidFill>
                  <a:srgbClr val="0000CC"/>
                </a:solidFill>
              </a:rPr>
              <a:t>HIAF working group</a:t>
            </a:r>
          </a:p>
          <a:p>
            <a:r>
              <a:rPr lang="en-US" altLang="zh-CN" sz="3200" dirty="0" smtClean="0">
                <a:solidFill>
                  <a:srgbClr val="0000CC"/>
                </a:solidFill>
              </a:rPr>
              <a:t>ADS working group</a:t>
            </a:r>
          </a:p>
          <a:p>
            <a:r>
              <a:rPr lang="en-US" altLang="zh-CN" sz="3200" dirty="0" smtClean="0">
                <a:solidFill>
                  <a:srgbClr val="0000CC"/>
                </a:solidFill>
              </a:rPr>
              <a:t>Collaboration with GSI</a:t>
            </a:r>
          </a:p>
          <a:p>
            <a:r>
              <a:rPr lang="en-US" altLang="zh-CN" sz="3200" dirty="0" smtClean="0">
                <a:solidFill>
                  <a:srgbClr val="0000CC"/>
                </a:solidFill>
              </a:rPr>
              <a:t>Collaboration with MPIK</a:t>
            </a:r>
          </a:p>
          <a:p>
            <a:r>
              <a:rPr lang="en-US" altLang="zh-CN" sz="3200" dirty="0" smtClean="0">
                <a:solidFill>
                  <a:srgbClr val="0000CC"/>
                </a:solidFill>
              </a:rPr>
              <a:t>…… …… </a:t>
            </a:r>
            <a:endParaRPr lang="zh-CN" altLang="en-US" sz="32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043608" y="306896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Arial Black" pitchFamily="34" charset="0"/>
              </a:rPr>
              <a:t>Thank you for your attention</a:t>
            </a:r>
            <a:endParaRPr lang="zh-CN" alt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1676400"/>
            <a:ext cx="85645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49"/>
          <p:cNvSpPr>
            <a:spLocks noChangeShapeType="1"/>
          </p:cNvSpPr>
          <p:nvPr/>
        </p:nvSpPr>
        <p:spPr bwMode="auto">
          <a:xfrm>
            <a:off x="152400" y="838200"/>
            <a:ext cx="41148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228600"/>
            <a:ext cx="6553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100" b="1" i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External target set-up   </a:t>
            </a: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>
            <p:ph/>
          </p:nvPr>
        </p:nvGraphicFramePr>
        <p:xfrm>
          <a:off x="152400" y="609600"/>
          <a:ext cx="6553200" cy="1517650"/>
        </p:xfrm>
        <a:graphic>
          <a:graphicData uri="http://schemas.openxmlformats.org/presentationml/2006/ole">
            <p:oleObj spid="_x0000_s2050" name="Equation" r:id="rId4" imgW="3314520" imgH="711000" progId="Equation.DSMT4">
              <p:embed/>
            </p:oleObj>
          </a:graphicData>
        </a:graphic>
      </p:graphicFrame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457200" y="6477000"/>
            <a:ext cx="848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0">
                <a:solidFill>
                  <a:srgbClr val="003366"/>
                </a:solidFill>
              </a:rPr>
              <a:t>Study structure of exotic nuclei, and constrain the properties of neutron star</a:t>
            </a: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6477000" y="685800"/>
            <a:ext cx="2438400" cy="990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6553200" y="685800"/>
            <a:ext cx="2895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i="0">
                <a:solidFill>
                  <a:srgbClr val="FF0000"/>
                </a:solidFill>
              </a:rPr>
              <a:t>Observables:</a:t>
            </a:r>
          </a:p>
          <a:p>
            <a:r>
              <a:rPr lang="en-US" altLang="zh-CN" sz="1400" b="1" i="0">
                <a:solidFill>
                  <a:schemeClr val="bg1"/>
                </a:solidFill>
              </a:rPr>
              <a:t>n/p and </a:t>
            </a:r>
            <a:r>
              <a:rPr lang="en-US" altLang="zh-CN" sz="1400" b="1" i="0">
                <a:solidFill>
                  <a:schemeClr val="bg1"/>
                </a:solidFill>
                <a:sym typeface="Symbol" pitchFamily="18" charset="2"/>
              </a:rPr>
              <a:t>/ ratios</a:t>
            </a:r>
          </a:p>
          <a:p>
            <a:r>
              <a:rPr lang="en-US" altLang="zh-CN" sz="1400" b="1" i="0">
                <a:solidFill>
                  <a:schemeClr val="bg1"/>
                </a:solidFill>
              </a:rPr>
              <a:t>Nucleon differential flow</a:t>
            </a:r>
          </a:p>
          <a:p>
            <a:r>
              <a:rPr lang="en-US" altLang="zh-CN" sz="1400" b="1" i="0">
                <a:solidFill>
                  <a:schemeClr val="bg1"/>
                </a:solidFill>
              </a:rPr>
              <a:t>Hard photons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19400" y="2817813"/>
            <a:ext cx="3733800" cy="2058987"/>
            <a:chOff x="1565" y="1933"/>
            <a:chExt cx="2359" cy="1633"/>
          </a:xfrm>
        </p:grpSpPr>
        <p:pic>
          <p:nvPicPr>
            <p:cNvPr id="3279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5" y="1933"/>
              <a:ext cx="2359" cy="1633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</p:pic>
        <p:sp>
          <p:nvSpPr>
            <p:cNvPr id="212996" name="Text Box 4"/>
            <p:cNvSpPr txBox="1">
              <a:spLocks noChangeArrowheads="1"/>
            </p:cNvSpPr>
            <p:nvPr/>
          </p:nvSpPr>
          <p:spPr bwMode="auto">
            <a:xfrm>
              <a:off x="1973" y="1980"/>
              <a:ext cx="1950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kumimoji="1" lang="en-US" altLang="zh-CN" sz="2400" b="1" i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黑体" pitchFamily="49" charset="-122"/>
                </a:rPr>
                <a:t>                  </a:t>
              </a:r>
              <a:r>
                <a:rPr kumimoji="1" lang="en-US" altLang="zh-CN" sz="2400" b="1" i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黑体" pitchFamily="49" charset="-122"/>
                </a:rPr>
                <a:t>HIRFL</a:t>
              </a:r>
            </a:p>
          </p:txBody>
        </p:sp>
      </p:grpSp>
      <p:sp>
        <p:nvSpPr>
          <p:cNvPr id="32771" name="Line 49"/>
          <p:cNvSpPr>
            <a:spLocks noChangeShapeType="1"/>
          </p:cNvSpPr>
          <p:nvPr/>
        </p:nvSpPr>
        <p:spPr bwMode="auto">
          <a:xfrm>
            <a:off x="152400" y="838200"/>
            <a:ext cx="55626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228600"/>
            <a:ext cx="60960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100" b="1" i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Main setups for H.I applications</a:t>
            </a:r>
          </a:p>
        </p:txBody>
      </p:sp>
      <p:pic>
        <p:nvPicPr>
          <p:cNvPr id="32773" name="Picture 7" descr="旋转 DSC07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20574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0" y="914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i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Irradiation Material</a:t>
            </a:r>
          </a:p>
        </p:txBody>
      </p:sp>
      <p:pic>
        <p:nvPicPr>
          <p:cNvPr id="32775" name="Picture 4" descr="P1010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7063" y="1295400"/>
            <a:ext cx="1862137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6" name="Picture 10" descr="laser 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295400"/>
            <a:ext cx="1905000" cy="1371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7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292225"/>
            <a:ext cx="1828800" cy="1374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2971800" y="914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i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Laser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4724400" y="914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i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Space Industry</a:t>
            </a:r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6934200" y="9286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i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Micro-beam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862763" y="5105400"/>
            <a:ext cx="2128837" cy="1600200"/>
            <a:chOff x="1392" y="912"/>
            <a:chExt cx="1296" cy="864"/>
          </a:xfrm>
        </p:grpSpPr>
        <p:pic>
          <p:nvPicPr>
            <p:cNvPr id="32791" name="Picture 17" descr="照片 003"/>
            <p:cNvPicPr>
              <a:picLocks noChangeAspect="1" noChangeArrowheads="1"/>
            </p:cNvPicPr>
            <p:nvPr/>
          </p:nvPicPr>
          <p:blipFill>
            <a:blip r:embed="rId7" cstate="print">
              <a:lum contrast="24000"/>
            </a:blip>
            <a:srcRect/>
            <a:stretch>
              <a:fillRect/>
            </a:stretch>
          </p:blipFill>
          <p:spPr bwMode="auto">
            <a:xfrm>
              <a:off x="1392" y="912"/>
              <a:ext cx="1296" cy="86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32792" name="Picture 18" descr="照片 00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7" y="1406"/>
              <a:ext cx="528" cy="3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6781800" y="47386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i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Irradiation film</a:t>
            </a:r>
          </a:p>
        </p:txBody>
      </p:sp>
      <p:sp>
        <p:nvSpPr>
          <p:cNvPr id="213012" name="Rectangle 20"/>
          <p:cNvSpPr>
            <a:spLocks noChangeArrowheads="1"/>
          </p:cNvSpPr>
          <p:nvPr/>
        </p:nvSpPr>
        <p:spPr bwMode="auto">
          <a:xfrm>
            <a:off x="381000" y="4738688"/>
            <a:ext cx="191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i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Cancer Therapy</a:t>
            </a:r>
          </a:p>
        </p:txBody>
      </p:sp>
      <p:pic>
        <p:nvPicPr>
          <p:cNvPr id="32785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886200"/>
            <a:ext cx="2057400" cy="842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457200" y="35052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i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High Pressure</a:t>
            </a:r>
          </a:p>
        </p:txBody>
      </p:sp>
      <p:pic>
        <p:nvPicPr>
          <p:cNvPr id="32787" name="Picture 6" descr="GPU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34200" y="38862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6781800" y="3519488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b="1" i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High speed GPU</a:t>
            </a:r>
          </a:p>
        </p:txBody>
      </p:sp>
      <p:pic>
        <p:nvPicPr>
          <p:cNvPr id="32789" name="Picture 25" descr="320kv离子源实验平台0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5334000"/>
            <a:ext cx="396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0" name="Text Box 26"/>
          <p:cNvSpPr txBox="1">
            <a:spLocks noChangeArrowheads="1"/>
          </p:cNvSpPr>
          <p:nvPr/>
        </p:nvSpPr>
        <p:spPr bwMode="auto">
          <a:xfrm>
            <a:off x="3409950" y="4989513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i="0">
                <a:solidFill>
                  <a:srgbClr val="003366"/>
                </a:solidFill>
              </a:rPr>
              <a:t>320 kV HV platform</a:t>
            </a:r>
            <a:r>
              <a:rPr lang="en-US" altLang="zh-CN"/>
              <a:t> </a:t>
            </a:r>
          </a:p>
        </p:txBody>
      </p:sp>
      <p:pic>
        <p:nvPicPr>
          <p:cNvPr id="27" name="Picture 6" descr="P1010593"/>
          <p:cNvPicPr>
            <a:picLocks noChangeAspect="1" noChangeArrowheads="1"/>
          </p:cNvPicPr>
          <p:nvPr/>
        </p:nvPicPr>
        <p:blipFill>
          <a:blip r:embed="rId12" cstate="print">
            <a:lum bright="6000"/>
          </a:blip>
          <a:srcRect l="6459" t="-688" r="3453"/>
          <a:stretch>
            <a:fillRect/>
          </a:stretch>
        </p:blipFill>
        <p:spPr bwMode="auto">
          <a:xfrm>
            <a:off x="107504" y="5085184"/>
            <a:ext cx="2411760" cy="17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 descr="加速器系统1.jpg"/>
          <p:cNvPicPr>
            <a:picLocks noChangeAspect="1"/>
          </p:cNvPicPr>
          <p:nvPr/>
        </p:nvPicPr>
        <p:blipFill>
          <a:blip r:embed="rId2" cstate="print"/>
          <a:srcRect t="9048"/>
          <a:stretch>
            <a:fillRect/>
          </a:stretch>
        </p:blipFill>
        <p:spPr bwMode="auto">
          <a:xfrm>
            <a:off x="1588" y="2017713"/>
            <a:ext cx="9142412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4"/>
          <p:cNvSpPr>
            <a:spLocks noChangeArrowheads="1"/>
          </p:cNvSpPr>
          <p:nvPr/>
        </p:nvSpPr>
        <p:spPr bwMode="auto">
          <a:xfrm>
            <a:off x="6419850" y="2590800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/>
            <a:r>
              <a:rPr kumimoji="1" lang="en-US" altLang="zh-CN" sz="2400" b="1" i="0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CSRe</a:t>
            </a:r>
          </a:p>
        </p:txBody>
      </p:sp>
      <p:sp>
        <p:nvSpPr>
          <p:cNvPr id="11268" name="Rectangle 34"/>
          <p:cNvSpPr>
            <a:spLocks noChangeArrowheads="1"/>
          </p:cNvSpPr>
          <p:nvPr/>
        </p:nvSpPr>
        <p:spPr bwMode="auto">
          <a:xfrm>
            <a:off x="3886200" y="1692275"/>
            <a:ext cx="29718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/>
            <a:r>
              <a:rPr kumimoji="1" lang="en-US" altLang="zh-CN" sz="2400" b="1" i="0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SFC (K=69)</a:t>
            </a:r>
          </a:p>
          <a:p>
            <a:pPr algn="ctr"/>
            <a:r>
              <a:rPr kumimoji="1" lang="en-US" altLang="zh-CN" sz="1400" b="1" i="0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10 AMeV (H.I.), 17~35 MeV (p)</a:t>
            </a:r>
          </a:p>
        </p:txBody>
      </p:sp>
      <p:sp>
        <p:nvSpPr>
          <p:cNvPr id="11269" name="Rectangle 34"/>
          <p:cNvSpPr>
            <a:spLocks noChangeArrowheads="1"/>
          </p:cNvSpPr>
          <p:nvPr/>
        </p:nvSpPr>
        <p:spPr bwMode="auto">
          <a:xfrm>
            <a:off x="990600" y="1463675"/>
            <a:ext cx="3429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/>
            <a:r>
              <a:rPr kumimoji="1" lang="en-US" altLang="zh-CN" sz="2400" b="1" i="0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SSC(K=450) </a:t>
            </a:r>
          </a:p>
          <a:p>
            <a:pPr algn="ctr"/>
            <a:r>
              <a:rPr kumimoji="1" lang="en-US" altLang="zh-CN" sz="1400" b="1" i="0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100 AMeV (H.I.), 110 MeV (p)</a:t>
            </a:r>
          </a:p>
        </p:txBody>
      </p:sp>
      <p:sp>
        <p:nvSpPr>
          <p:cNvPr id="11270" name="Rectangle 34"/>
          <p:cNvSpPr>
            <a:spLocks noChangeArrowheads="1"/>
          </p:cNvSpPr>
          <p:nvPr/>
        </p:nvSpPr>
        <p:spPr bwMode="auto">
          <a:xfrm>
            <a:off x="1524000" y="4206875"/>
            <a:ext cx="5410200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algn="ctr"/>
            <a:r>
              <a:rPr kumimoji="1" lang="en-US" altLang="zh-CN" b="1" i="0" dirty="0" err="1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CSRm</a:t>
            </a:r>
            <a:r>
              <a:rPr kumimoji="1" lang="en-US" altLang="zh-CN" b="1" i="0" dirty="0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 </a:t>
            </a:r>
          </a:p>
          <a:p>
            <a:pPr algn="ctr"/>
            <a:r>
              <a:rPr kumimoji="1" lang="en-US" altLang="zh-CN" b="1" i="0" dirty="0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1000 </a:t>
            </a:r>
            <a:r>
              <a:rPr kumimoji="1" lang="en-US" altLang="zh-CN" b="1" i="0" dirty="0" err="1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AMeV</a:t>
            </a:r>
            <a:r>
              <a:rPr kumimoji="1" lang="en-US" altLang="zh-CN" b="1" i="0" dirty="0">
                <a:solidFill>
                  <a:srgbClr val="FF0000"/>
                </a:solidFill>
                <a:ea typeface="楷体_GB2312" pitchFamily="49" charset="-122"/>
                <a:cs typeface="Arial" pitchFamily="34" charset="0"/>
              </a:rPr>
              <a:t> (H.I.), </a:t>
            </a:r>
            <a:r>
              <a:rPr kumimoji="1" lang="en-US" altLang="zh-CN" b="1" i="0" dirty="0">
                <a:solidFill>
                  <a:srgbClr val="FF0000"/>
                </a:solidFill>
                <a:ea typeface="楷体_GB2312" pitchFamily="49" charset="-122"/>
                <a:cs typeface="Arial" pitchFamily="34" charset="0"/>
                <a:sym typeface="Symbol" pitchFamily="18" charset="2"/>
              </a:rPr>
              <a:t> 2.8 </a:t>
            </a:r>
            <a:r>
              <a:rPr kumimoji="1" lang="en-US" altLang="zh-CN" b="1" i="0" dirty="0" err="1">
                <a:solidFill>
                  <a:srgbClr val="FF0000"/>
                </a:solidFill>
                <a:ea typeface="楷体_GB2312" pitchFamily="49" charset="-122"/>
                <a:cs typeface="Arial" pitchFamily="34" charset="0"/>
                <a:sym typeface="Symbol" pitchFamily="18" charset="2"/>
              </a:rPr>
              <a:t>GeV</a:t>
            </a:r>
            <a:r>
              <a:rPr kumimoji="1" lang="en-US" altLang="zh-CN" b="1" i="0" dirty="0">
                <a:solidFill>
                  <a:srgbClr val="FF0000"/>
                </a:solidFill>
                <a:ea typeface="楷体_GB2312" pitchFamily="49" charset="-122"/>
                <a:cs typeface="Arial" pitchFamily="34" charset="0"/>
                <a:sym typeface="Symbol" pitchFamily="18" charset="2"/>
              </a:rPr>
              <a:t> (p)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228600"/>
            <a:ext cx="43434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100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Accelerator</a:t>
            </a:r>
            <a:r>
              <a:rPr lang="en-US" altLang="zh-CN" sz="3100" b="1" i="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</a:t>
            </a:r>
            <a:r>
              <a:rPr lang="en-US" altLang="zh-CN" sz="3100" b="1" i="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Facilities</a:t>
            </a:r>
          </a:p>
        </p:txBody>
      </p:sp>
      <p:sp>
        <p:nvSpPr>
          <p:cNvPr id="11272" name="Line 49"/>
          <p:cNvSpPr>
            <a:spLocks noChangeShapeType="1"/>
          </p:cNvSpPr>
          <p:nvPr/>
        </p:nvSpPr>
        <p:spPr bwMode="auto">
          <a:xfrm>
            <a:off x="152400" y="838200"/>
            <a:ext cx="39624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1273" name="Picture 10" descr="I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3048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685800" y="64008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zh-CN" sz="2400" b="1" i="0">
                <a:solidFill>
                  <a:srgbClr val="003366"/>
                </a:solidFill>
              </a:rPr>
              <a:t>Heavy Ion Research Facility in Lanzhou (HIRFL)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228600" y="9144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CN" sz="2400" b="1" i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Laboratory of Heavy Ion Accelerator in Lanzhou</a:t>
            </a:r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762000" y="3233738"/>
            <a:ext cx="1966913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b="1" i="0">
                <a:solidFill>
                  <a:srgbClr val="FF0000"/>
                </a:solidFill>
              </a:rPr>
              <a:t>RIBLL1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 sz="1400" b="1" i="0">
                <a:solidFill>
                  <a:srgbClr val="FF0000"/>
                </a:solidFill>
              </a:rPr>
              <a:t>RIBs at tens</a:t>
            </a:r>
            <a:r>
              <a:rPr kumimoji="1" lang="en-US" altLang="zh-CN" sz="1400" i="0">
                <a:solidFill>
                  <a:srgbClr val="FF0000"/>
                </a:solidFill>
              </a:rPr>
              <a:t> </a:t>
            </a:r>
            <a:r>
              <a:rPr kumimoji="1" lang="en-US" altLang="zh-CN" sz="1400" b="1" i="0">
                <a:solidFill>
                  <a:srgbClr val="FF0000"/>
                </a:solidFill>
              </a:rPr>
              <a:t>of AMeV</a:t>
            </a:r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5791200" y="3200400"/>
            <a:ext cx="241141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b="1" i="0">
                <a:solidFill>
                  <a:srgbClr val="FF0000"/>
                </a:solidFill>
              </a:rPr>
              <a:t>RIBLL2</a:t>
            </a:r>
          </a:p>
          <a:p>
            <a:pPr algn="ctr">
              <a:spcBef>
                <a:spcPct val="20000"/>
              </a:spcBef>
            </a:pPr>
            <a:r>
              <a:rPr kumimoji="1" lang="en-US" altLang="zh-CN" sz="1400" b="1" i="0">
                <a:solidFill>
                  <a:srgbClr val="FF0000"/>
                </a:solidFill>
              </a:rPr>
              <a:t>RIBs at hundreds</a:t>
            </a:r>
            <a:r>
              <a:rPr kumimoji="1" lang="en-US" altLang="zh-CN" sz="1400">
                <a:solidFill>
                  <a:srgbClr val="FF0000"/>
                </a:solidFill>
              </a:rPr>
              <a:t> </a:t>
            </a:r>
            <a:r>
              <a:rPr kumimoji="1" lang="en-US" altLang="zh-CN" sz="1400" b="1" i="0">
                <a:solidFill>
                  <a:srgbClr val="FF0000"/>
                </a:solidFill>
              </a:rPr>
              <a:t>of AMeV</a:t>
            </a:r>
          </a:p>
          <a:p>
            <a:pPr algn="ctr"/>
            <a:endParaRPr kumimoji="1" lang="en-US" altLang="zh-CN" sz="2000" b="1" i="0">
              <a:solidFill>
                <a:srgbClr val="FF0000"/>
              </a:solidFill>
            </a:endParaRPr>
          </a:p>
        </p:txBody>
      </p:sp>
      <p:pic>
        <p:nvPicPr>
          <p:cNvPr id="11278" name="Picture 4" descr="DSC00015"/>
          <p:cNvPicPr>
            <a:picLocks noChangeAspect="1" noChangeArrowheads="1"/>
          </p:cNvPicPr>
          <p:nvPr/>
        </p:nvPicPr>
        <p:blipFill>
          <a:blip r:embed="rId4" cstate="print"/>
          <a:srcRect l="4297" t="7292" r="781" b="6770"/>
          <a:stretch>
            <a:fillRect/>
          </a:stretch>
        </p:blipFill>
        <p:spPr bwMode="auto">
          <a:xfrm>
            <a:off x="0" y="1371600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3" descr="DSC00012"/>
          <p:cNvPicPr>
            <a:picLocks noChangeAspect="1" noChangeArrowheads="1"/>
          </p:cNvPicPr>
          <p:nvPr/>
        </p:nvPicPr>
        <p:blipFill>
          <a:blip r:embed="rId5" cstate="print"/>
          <a:srcRect t="11786"/>
          <a:stretch>
            <a:fillRect/>
          </a:stretch>
        </p:blipFill>
        <p:spPr bwMode="auto">
          <a:xfrm>
            <a:off x="6705600" y="12954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228600"/>
            <a:ext cx="5257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100" b="1" i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Scientific Drivers</a:t>
            </a:r>
          </a:p>
        </p:txBody>
      </p:sp>
      <p:sp>
        <p:nvSpPr>
          <p:cNvPr id="13315" name="Line 49"/>
          <p:cNvSpPr>
            <a:spLocks noChangeShapeType="1"/>
          </p:cNvSpPr>
          <p:nvPr/>
        </p:nvSpPr>
        <p:spPr bwMode="auto">
          <a:xfrm>
            <a:off x="152400" y="838200"/>
            <a:ext cx="41148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1410039"/>
            <a:ext cx="8610600" cy="547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spcBef>
                <a:spcPct val="50000"/>
              </a:spcBef>
              <a:buFontTx/>
              <a:buChar char="•"/>
            </a:pPr>
            <a:r>
              <a:rPr lang="en-US" altLang="zh-CN" sz="2400" b="1" i="0" dirty="0">
                <a:solidFill>
                  <a:srgbClr val="0000FF"/>
                </a:solidFill>
              </a:rPr>
              <a:t>Fundamental researches on nuclear &amp; atomic physics</a:t>
            </a:r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i="0" dirty="0"/>
              <a:t>Structure and collision dynamics of exotic nuclear with RIB</a:t>
            </a:r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i="0" dirty="0"/>
              <a:t>Mass measurement, </a:t>
            </a:r>
            <a:r>
              <a:rPr lang="en-US" altLang="zh-CN" b="1" i="0" dirty="0">
                <a:sym typeface="Symbol" pitchFamily="18" charset="2"/>
              </a:rPr>
              <a:t>-spectroscopy, and synthesis of new isotopes</a:t>
            </a:r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i="0" dirty="0" err="1"/>
              <a:t>EoS</a:t>
            </a:r>
            <a:r>
              <a:rPr lang="en-US" altLang="zh-CN" b="1" i="0" dirty="0"/>
              <a:t> of nuclear matter</a:t>
            </a:r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i="0" dirty="0"/>
              <a:t>Chemistry</a:t>
            </a:r>
            <a:r>
              <a:rPr lang="en-US" altLang="zh-CN" b="1" dirty="0"/>
              <a:t> </a:t>
            </a:r>
            <a:r>
              <a:rPr lang="en-US" altLang="zh-CN" b="1" i="0" dirty="0"/>
              <a:t>of super-heavy </a:t>
            </a:r>
            <a:r>
              <a:rPr lang="en-US" altLang="zh-CN" b="1" i="0" dirty="0" smtClean="0"/>
              <a:t>elements</a:t>
            </a:r>
            <a:endParaRPr lang="en-US" altLang="zh-CN" b="1" i="0" dirty="0"/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i="0" dirty="0"/>
              <a:t>Explosive </a:t>
            </a:r>
            <a:r>
              <a:rPr lang="en-US" altLang="zh-CN" b="1" i="0" dirty="0" smtClean="0"/>
              <a:t>nuclei synthesis</a:t>
            </a:r>
            <a:r>
              <a:rPr lang="en-US" altLang="zh-CN" b="1" i="0" dirty="0"/>
              <a:t>, breaking of hot CNO, and </a:t>
            </a:r>
            <a:r>
              <a:rPr lang="en-US" altLang="zh-CN" b="1" i="0" dirty="0" err="1"/>
              <a:t>rp</a:t>
            </a:r>
            <a:r>
              <a:rPr lang="en-US" altLang="zh-CN" b="1" i="0" dirty="0"/>
              <a:t>-process</a:t>
            </a:r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i="0" dirty="0"/>
              <a:t>HCI interaction with laser, electron, molecular, and surface</a:t>
            </a:r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i="0" dirty="0"/>
              <a:t>HED physics</a:t>
            </a:r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i="0" dirty="0"/>
              <a:t>Nuclear </a:t>
            </a:r>
            <a:r>
              <a:rPr lang="en-US" altLang="zh-CN" b="1" i="0" dirty="0" smtClean="0"/>
              <a:t>Theory</a:t>
            </a:r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dirty="0" smtClean="0"/>
              <a:t>Instrumentation</a:t>
            </a:r>
            <a:endParaRPr lang="en-US" altLang="zh-CN" b="1" i="0" dirty="0"/>
          </a:p>
          <a:p>
            <a:pPr marL="271463" indent="-271463">
              <a:spcBef>
                <a:spcPct val="50000"/>
              </a:spcBef>
              <a:buFontTx/>
              <a:buChar char="•"/>
            </a:pPr>
            <a:r>
              <a:rPr lang="en-US" altLang="zh-CN" sz="2400" b="1" i="0" dirty="0" smtClean="0">
                <a:solidFill>
                  <a:srgbClr val="0000FF"/>
                </a:solidFill>
              </a:rPr>
              <a:t>Applications with </a:t>
            </a:r>
            <a:r>
              <a:rPr lang="en-US" altLang="zh-CN" sz="2400" b="1" i="0" dirty="0">
                <a:solidFill>
                  <a:srgbClr val="0000FF"/>
                </a:solidFill>
              </a:rPr>
              <a:t>heavy ions</a:t>
            </a:r>
            <a:r>
              <a:rPr lang="en-US" altLang="zh-CN" b="1" i="0" dirty="0"/>
              <a:t> </a:t>
            </a:r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i="0" dirty="0"/>
              <a:t>Material science: </a:t>
            </a:r>
            <a:r>
              <a:rPr lang="en-US" altLang="zh-CN" b="1" i="0" dirty="0" err="1"/>
              <a:t>nano</a:t>
            </a:r>
            <a:r>
              <a:rPr lang="en-US" altLang="zh-CN" b="1" i="0" dirty="0"/>
              <a:t>-tech., nuclear energy structural material, …</a:t>
            </a:r>
          </a:p>
          <a:p>
            <a:pPr marL="719138" lvl="1" indent="-268288">
              <a:spcBef>
                <a:spcPct val="10000"/>
              </a:spcBef>
              <a:buFont typeface="Arial" pitchFamily="34" charset="0"/>
              <a:buChar char="–"/>
            </a:pPr>
            <a:r>
              <a:rPr lang="en-US" altLang="zh-CN" b="1" i="0" dirty="0"/>
              <a:t>Radio-biology: tumor therapy, mutation breeding, …</a:t>
            </a:r>
          </a:p>
          <a:p>
            <a:pPr marL="271463" indent="-271463">
              <a:spcBef>
                <a:spcPct val="50000"/>
              </a:spcBef>
              <a:buFontTx/>
              <a:buChar char="•"/>
            </a:pPr>
            <a:r>
              <a:rPr lang="en-US" altLang="zh-CN" sz="2400" b="1" i="0" dirty="0">
                <a:solidFill>
                  <a:srgbClr val="0000FF"/>
                </a:solidFill>
              </a:rPr>
              <a:t>Accelerator &amp; experimental technique </a:t>
            </a:r>
            <a:r>
              <a:rPr lang="en-US" altLang="zh-CN" sz="2400" b="1" i="0" dirty="0" smtClean="0">
                <a:solidFill>
                  <a:srgbClr val="0000FF"/>
                </a:solidFill>
              </a:rPr>
              <a:t>developments</a:t>
            </a:r>
            <a:r>
              <a:rPr lang="en-US" altLang="zh-CN" b="1" i="0" dirty="0" smtClean="0">
                <a:solidFill>
                  <a:srgbClr val="0000FF"/>
                </a:solidFill>
              </a:rPr>
              <a:t> </a:t>
            </a:r>
            <a:endParaRPr lang="en-US" altLang="zh-CN" b="1" i="0" dirty="0">
              <a:solidFill>
                <a:srgbClr val="0000FF"/>
              </a:solidFill>
            </a:endParaRPr>
          </a:p>
          <a:p>
            <a:pPr marL="271463" indent="-271463">
              <a:spcBef>
                <a:spcPct val="50000"/>
              </a:spcBef>
              <a:buFontTx/>
              <a:buChar char="•"/>
            </a:pPr>
            <a:r>
              <a:rPr lang="en-US" altLang="zh-CN" sz="2400" b="1" i="0" dirty="0">
                <a:solidFill>
                  <a:srgbClr val="003366"/>
                </a:solidFill>
              </a:rPr>
              <a:t>Research on advanced nuclear fuel cycles: ADS</a:t>
            </a:r>
          </a:p>
        </p:txBody>
      </p:sp>
      <p:pic>
        <p:nvPicPr>
          <p:cNvPr id="13317" name="Picture 14" descr="IM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3048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304800" y="9144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2800" b="1" i="0">
                <a:solidFill>
                  <a:srgbClr val="FF0000"/>
                </a:solidFill>
              </a:rPr>
              <a:t>Main Scientific Activities at IMP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18601" cy="5400599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72200" y="1835532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DR &amp; RR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406778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DR &amp; RR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6216" y="3212976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X-ray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3996800"/>
            <a:ext cx="1603965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dirty="0" smtClean="0"/>
              <a:t>Deep seated</a:t>
            </a:r>
          </a:p>
          <a:p>
            <a:pPr>
              <a:lnSpc>
                <a:spcPts val="1600"/>
              </a:lnSpc>
            </a:pPr>
            <a:r>
              <a:rPr lang="en-US" altLang="zh-CN" dirty="0" smtClean="0"/>
              <a:t>Tumor Therapy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76212" y="2708920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EX-T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764704"/>
            <a:ext cx="2125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Mass measurements</a:t>
            </a:r>
          </a:p>
          <a:p>
            <a:pPr algn="ctr"/>
            <a:r>
              <a:rPr lang="en-US" altLang="zh-CN" dirty="0" smtClean="0"/>
              <a:t>IMS &amp; SMS</a:t>
            </a:r>
          </a:p>
          <a:p>
            <a:pPr algn="ctr"/>
            <a:r>
              <a:rPr lang="en-US" altLang="zh-CN" dirty="0" smtClean="0"/>
              <a:t>Decay properties</a:t>
            </a:r>
          </a:p>
          <a:p>
            <a:pPr algn="ctr"/>
            <a:r>
              <a:rPr lang="en-US" altLang="zh-CN" dirty="0" smtClean="0"/>
              <a:t>Nuclear reaction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6512" y="4149080"/>
            <a:ext cx="1124026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b="1" dirty="0" smtClean="0"/>
              <a:t>Gas filled </a:t>
            </a:r>
          </a:p>
          <a:p>
            <a:pPr>
              <a:lnSpc>
                <a:spcPts val="1600"/>
              </a:lnSpc>
            </a:pPr>
            <a:r>
              <a:rPr lang="en-US" altLang="zh-CN" b="1" dirty="0" smtClean="0"/>
              <a:t>separator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95" y="4860896"/>
            <a:ext cx="2114681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b="1" dirty="0" smtClean="0">
                <a:solidFill>
                  <a:srgbClr val="008000"/>
                </a:solidFill>
              </a:rPr>
              <a:t>Nuclear reaction </a:t>
            </a:r>
          </a:p>
          <a:p>
            <a:pPr>
              <a:lnSpc>
                <a:spcPts val="1600"/>
              </a:lnSpc>
            </a:pPr>
            <a:r>
              <a:rPr lang="en-US" altLang="zh-CN" b="1" dirty="0" smtClean="0">
                <a:solidFill>
                  <a:srgbClr val="008000"/>
                </a:solidFill>
              </a:rPr>
              <a:t>with unstable nuclei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4830" y="3501008"/>
            <a:ext cx="1187376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Material </a:t>
            </a:r>
          </a:p>
          <a:p>
            <a:pPr>
              <a:lnSpc>
                <a:spcPts val="16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irradiation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81571" y="2924944"/>
            <a:ext cx="1015021" cy="5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b="1" dirty="0" smtClean="0">
                <a:solidFill>
                  <a:srgbClr val="0000CC"/>
                </a:solidFill>
              </a:rPr>
              <a:t>In beam </a:t>
            </a:r>
          </a:p>
          <a:p>
            <a:pPr>
              <a:lnSpc>
                <a:spcPts val="1600"/>
              </a:lnSpc>
            </a:pPr>
            <a:r>
              <a:rPr lang="el-GR" altLang="zh-CN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en-US" altLang="zh-CN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 spec.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85293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μ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-beam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9273" y="3767128"/>
            <a:ext cx="1019638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CN" b="1" dirty="0" smtClean="0">
                <a:solidFill>
                  <a:srgbClr val="0000CC"/>
                </a:solidFill>
              </a:rPr>
              <a:t>Reaction</a:t>
            </a:r>
          </a:p>
          <a:p>
            <a:pPr>
              <a:lnSpc>
                <a:spcPts val="1600"/>
              </a:lnSpc>
            </a:pPr>
            <a:r>
              <a:rPr lang="en-US" altLang="zh-CN" b="1" dirty="0" smtClean="0">
                <a:solidFill>
                  <a:srgbClr val="0000CC"/>
                </a:solidFill>
              </a:rPr>
              <a:t>PISA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737" y="116632"/>
            <a:ext cx="654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0000CC"/>
                </a:solidFill>
                <a:latin typeface="Arial Black" pitchFamily="34" charset="0"/>
              </a:rPr>
              <a:t>Experimental Sites at HIRFL</a:t>
            </a:r>
            <a:endParaRPr lang="zh-CN" altLang="en-US" sz="3200" dirty="0">
              <a:solidFill>
                <a:srgbClr val="00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无标题.bmp"/>
          <p:cNvPicPr>
            <a:picLocks noChangeAspect="1"/>
          </p:cNvPicPr>
          <p:nvPr/>
        </p:nvPicPr>
        <p:blipFill>
          <a:blip r:embed="rId2" cstate="print"/>
          <a:srcRect l="4996" r="3177"/>
          <a:stretch>
            <a:fillRect/>
          </a:stretch>
        </p:blipFill>
        <p:spPr>
          <a:xfrm>
            <a:off x="179512" y="5385912"/>
            <a:ext cx="3851920" cy="1355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5003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print"/>
          <a:srcRect r="5469"/>
          <a:stretch>
            <a:fillRect/>
          </a:stretch>
        </p:blipFill>
        <p:spPr bwMode="auto">
          <a:xfrm>
            <a:off x="5018088" y="3908425"/>
            <a:ext cx="40989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4613" y="44450"/>
            <a:ext cx="4352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i="0">
                <a:latin typeface="Times New Roman" pitchFamily="18" charset="0"/>
                <a:cs typeface="Times New Roman" pitchFamily="18" charset="0"/>
              </a:rPr>
              <a:t>Atomic experiment at CSR</a:t>
            </a:r>
            <a:endParaRPr lang="en-US" altLang="zh-CN" sz="2800" i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79512" y="4973106"/>
            <a:ext cx="38205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ea typeface="黑体" pitchFamily="49" charset="-122"/>
              </a:rPr>
              <a:t>Electron cooler and DR experiment</a:t>
            </a:r>
            <a:endParaRPr lang="zh-CN" altLang="en-US" sz="2000" i="0" dirty="0">
              <a:ea typeface="黑体" pitchFamily="49" charset="-122"/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5462588" y="3644900"/>
            <a:ext cx="3573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0">
                <a:solidFill>
                  <a:srgbClr val="0000C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Dielectronic Recombination of Ni</a:t>
            </a:r>
            <a:r>
              <a:rPr lang="en-US" altLang="zh-CN" i="0" baseline="30000">
                <a:solidFill>
                  <a:srgbClr val="0000CC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19+</a:t>
            </a:r>
            <a:endParaRPr lang="en-US" altLang="zh-CN" i="0">
              <a:solidFill>
                <a:srgbClr val="0000CC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356100" y="5805488"/>
            <a:ext cx="6477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i="0"/>
          </a:p>
        </p:txBody>
      </p:sp>
      <p:pic>
        <p:nvPicPr>
          <p:cNvPr id="18441" name="图片 30" descr="No.2-TB749-90-degree.jpg"/>
          <p:cNvPicPr>
            <a:picLocks noChangeAspect="1"/>
          </p:cNvPicPr>
          <p:nvPr/>
        </p:nvPicPr>
        <p:blipFill>
          <a:blip r:embed="rId5" cstate="print"/>
          <a:srcRect l="4962" t="7320" r="10934"/>
          <a:stretch>
            <a:fillRect/>
          </a:stretch>
        </p:blipFill>
        <p:spPr bwMode="auto">
          <a:xfrm>
            <a:off x="5308600" y="836613"/>
            <a:ext cx="37274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5580063" y="188913"/>
            <a:ext cx="35417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i="0">
                <a:solidFill>
                  <a:srgbClr val="0000CC"/>
                </a:solidFill>
                <a:latin typeface="Calibri" pitchFamily="34" charset="0"/>
              </a:rPr>
              <a:t>Radiative Electron Capture @gas jet</a:t>
            </a:r>
          </a:p>
        </p:txBody>
      </p:sp>
      <p:pic>
        <p:nvPicPr>
          <p:cNvPr id="18443" name="Picture 7" descr="IMG_3805"/>
          <p:cNvPicPr>
            <a:picLocks noChangeAspect="1" noChangeArrowheads="1"/>
          </p:cNvPicPr>
          <p:nvPr/>
        </p:nvPicPr>
        <p:blipFill>
          <a:blip r:embed="rId6" cstate="print"/>
          <a:srcRect t="27193" r="4988"/>
          <a:stretch>
            <a:fillRect/>
          </a:stretch>
        </p:blipFill>
        <p:spPr bwMode="auto">
          <a:xfrm>
            <a:off x="3132138" y="3357563"/>
            <a:ext cx="19542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6119813" y="549275"/>
            <a:ext cx="2916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i="0">
                <a:latin typeface="Calibri" pitchFamily="34" charset="0"/>
              </a:rPr>
              <a:t>REC x-ray from Xe</a:t>
            </a:r>
            <a:r>
              <a:rPr lang="en-US" altLang="zh-CN" sz="1600" i="0" baseline="30000">
                <a:latin typeface="Calibri" pitchFamily="34" charset="0"/>
              </a:rPr>
              <a:t>54+</a:t>
            </a:r>
            <a:r>
              <a:rPr lang="en-US" altLang="zh-CN" sz="1600" i="0">
                <a:latin typeface="Calibri" pitchFamily="34" charset="0"/>
              </a:rPr>
              <a:t> on N2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RDT-g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4375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267200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800" b="1" i="0" dirty="0">
                <a:solidFill>
                  <a:srgbClr val="006699"/>
                </a:solidFill>
                <a:latin typeface="+mn-lt"/>
                <a:sym typeface="Wingdings" pitchFamily="2" charset="2"/>
              </a:rPr>
              <a:t>Q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800600" y="1447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800" b="1" i="0" dirty="0">
                <a:solidFill>
                  <a:srgbClr val="006699"/>
                </a:solidFill>
                <a:latin typeface="+mn-lt"/>
                <a:sym typeface="Wingdings" pitchFamily="2" charset="2"/>
              </a:rPr>
              <a:t>Q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276600" y="1600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800" b="1" i="0" dirty="0">
                <a:solidFill>
                  <a:srgbClr val="006699"/>
                </a:solidFill>
                <a:latin typeface="+mn-lt"/>
                <a:sym typeface="Wingdings" pitchFamily="2" charset="2"/>
              </a:rPr>
              <a:t>D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5334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3200" i="0">
              <a:solidFill>
                <a:srgbClr val="006699"/>
              </a:solidFill>
              <a:latin typeface="Freestyle Script" pitchFamily="66" charset="0"/>
              <a:sym typeface="Wingdings" pitchFamily="2" charset="2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914400" y="1828800"/>
            <a:ext cx="496888" cy="1082675"/>
            <a:chOff x="576" y="864"/>
            <a:chExt cx="313" cy="682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 rot="-6972112">
              <a:off x="632" y="1288"/>
              <a:ext cx="442" cy="73"/>
              <a:chOff x="2369" y="1791"/>
              <a:chExt cx="771" cy="112"/>
            </a:xfrm>
          </p:grpSpPr>
          <p:sp>
            <p:nvSpPr>
              <p:cNvPr id="25667" name="Freeform 10"/>
              <p:cNvSpPr>
                <a:spLocks/>
              </p:cNvSpPr>
              <p:nvPr/>
            </p:nvSpPr>
            <p:spPr bwMode="auto">
              <a:xfrm>
                <a:off x="2369" y="1791"/>
                <a:ext cx="624" cy="112"/>
              </a:xfrm>
              <a:custGeom>
                <a:avLst/>
                <a:gdLst>
                  <a:gd name="T0" fmla="*/ 0 w 624"/>
                  <a:gd name="T1" fmla="*/ 56 h 112"/>
                  <a:gd name="T2" fmla="*/ 48 w 624"/>
                  <a:gd name="T3" fmla="*/ 56 h 112"/>
                  <a:gd name="T4" fmla="*/ 96 w 624"/>
                  <a:gd name="T5" fmla="*/ 104 h 112"/>
                  <a:gd name="T6" fmla="*/ 144 w 624"/>
                  <a:gd name="T7" fmla="*/ 8 h 112"/>
                  <a:gd name="T8" fmla="*/ 192 w 624"/>
                  <a:gd name="T9" fmla="*/ 104 h 112"/>
                  <a:gd name="T10" fmla="*/ 240 w 624"/>
                  <a:gd name="T11" fmla="*/ 8 h 112"/>
                  <a:gd name="T12" fmla="*/ 288 w 624"/>
                  <a:gd name="T13" fmla="*/ 104 h 112"/>
                  <a:gd name="T14" fmla="*/ 336 w 624"/>
                  <a:gd name="T15" fmla="*/ 8 h 112"/>
                  <a:gd name="T16" fmla="*/ 384 w 624"/>
                  <a:gd name="T17" fmla="*/ 104 h 112"/>
                  <a:gd name="T18" fmla="*/ 432 w 624"/>
                  <a:gd name="T19" fmla="*/ 8 h 112"/>
                  <a:gd name="T20" fmla="*/ 480 w 624"/>
                  <a:gd name="T21" fmla="*/ 104 h 112"/>
                  <a:gd name="T22" fmla="*/ 528 w 624"/>
                  <a:gd name="T23" fmla="*/ 8 h 112"/>
                  <a:gd name="T24" fmla="*/ 576 w 624"/>
                  <a:gd name="T25" fmla="*/ 56 h 112"/>
                  <a:gd name="T26" fmla="*/ 624 w 624"/>
                  <a:gd name="T27" fmla="*/ 56 h 1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4"/>
                  <a:gd name="T43" fmla="*/ 0 h 112"/>
                  <a:gd name="T44" fmla="*/ 624 w 624"/>
                  <a:gd name="T45" fmla="*/ 112 h 1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4" h="112">
                    <a:moveTo>
                      <a:pt x="0" y="56"/>
                    </a:moveTo>
                    <a:cubicBezTo>
                      <a:pt x="16" y="52"/>
                      <a:pt x="32" y="48"/>
                      <a:pt x="48" y="56"/>
                    </a:cubicBezTo>
                    <a:cubicBezTo>
                      <a:pt x="64" y="64"/>
                      <a:pt x="80" y="112"/>
                      <a:pt x="96" y="104"/>
                    </a:cubicBezTo>
                    <a:cubicBezTo>
                      <a:pt x="112" y="96"/>
                      <a:pt x="128" y="8"/>
                      <a:pt x="144" y="8"/>
                    </a:cubicBezTo>
                    <a:cubicBezTo>
                      <a:pt x="160" y="8"/>
                      <a:pt x="176" y="104"/>
                      <a:pt x="192" y="104"/>
                    </a:cubicBezTo>
                    <a:cubicBezTo>
                      <a:pt x="208" y="104"/>
                      <a:pt x="224" y="8"/>
                      <a:pt x="240" y="8"/>
                    </a:cubicBezTo>
                    <a:cubicBezTo>
                      <a:pt x="256" y="8"/>
                      <a:pt x="272" y="104"/>
                      <a:pt x="288" y="104"/>
                    </a:cubicBezTo>
                    <a:cubicBezTo>
                      <a:pt x="304" y="104"/>
                      <a:pt x="320" y="8"/>
                      <a:pt x="336" y="8"/>
                    </a:cubicBezTo>
                    <a:cubicBezTo>
                      <a:pt x="352" y="8"/>
                      <a:pt x="368" y="104"/>
                      <a:pt x="384" y="104"/>
                    </a:cubicBezTo>
                    <a:cubicBezTo>
                      <a:pt x="400" y="104"/>
                      <a:pt x="416" y="8"/>
                      <a:pt x="432" y="8"/>
                    </a:cubicBezTo>
                    <a:cubicBezTo>
                      <a:pt x="448" y="8"/>
                      <a:pt x="464" y="104"/>
                      <a:pt x="480" y="104"/>
                    </a:cubicBezTo>
                    <a:cubicBezTo>
                      <a:pt x="496" y="104"/>
                      <a:pt x="512" y="16"/>
                      <a:pt x="528" y="8"/>
                    </a:cubicBezTo>
                    <a:cubicBezTo>
                      <a:pt x="544" y="0"/>
                      <a:pt x="560" y="48"/>
                      <a:pt x="576" y="56"/>
                    </a:cubicBezTo>
                    <a:cubicBezTo>
                      <a:pt x="592" y="64"/>
                      <a:pt x="616" y="56"/>
                      <a:pt x="624" y="5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triangle" w="med" len="med"/>
              </a:ln>
            </p:spPr>
            <p:txBody>
              <a:bodyPr vert="eaVert"/>
              <a:lstStyle/>
              <a:p>
                <a:endParaRPr lang="zh-CN" altLang="en-US"/>
              </a:p>
            </p:txBody>
          </p:sp>
          <p:sp>
            <p:nvSpPr>
              <p:cNvPr id="25668" name="AutoShape 11"/>
              <p:cNvSpPr>
                <a:spLocks noChangeArrowheads="1"/>
              </p:cNvSpPr>
              <p:nvPr/>
            </p:nvSpPr>
            <p:spPr bwMode="auto">
              <a:xfrm>
                <a:off x="2996" y="1794"/>
                <a:ext cx="144" cy="96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zh-CN" altLang="zh-CN" sz="3200" i="0">
                  <a:solidFill>
                    <a:srgbClr val="006699"/>
                  </a:solidFill>
                  <a:latin typeface="Freestyle Script" pitchFamily="66" charset="0"/>
                  <a:sym typeface="Wingdings" pitchFamily="2" charset="2"/>
                </a:endParaRPr>
              </a:p>
            </p:txBody>
          </p:sp>
        </p:grpSp>
        <p:sp>
          <p:nvSpPr>
            <p:cNvPr id="25666" name="Rectangle 25"/>
            <p:cNvSpPr>
              <a:spLocks noChangeArrowheads="1"/>
            </p:cNvSpPr>
            <p:nvPr/>
          </p:nvSpPr>
          <p:spPr bwMode="auto">
            <a:xfrm>
              <a:off x="576" y="8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2800" b="1" i="0">
                  <a:solidFill>
                    <a:srgbClr val="006699"/>
                  </a:solidFill>
                  <a:latin typeface="Symbol" pitchFamily="18" charset="2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219200" y="3200400"/>
            <a:ext cx="457200" cy="990600"/>
            <a:chOff x="768" y="1728"/>
            <a:chExt cx="288" cy="624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 rot="5771316">
              <a:off x="741" y="1899"/>
              <a:ext cx="417" cy="76"/>
              <a:chOff x="2369" y="1791"/>
              <a:chExt cx="771" cy="112"/>
            </a:xfrm>
          </p:grpSpPr>
          <p:sp>
            <p:nvSpPr>
              <p:cNvPr id="25663" name="Freeform 14"/>
              <p:cNvSpPr>
                <a:spLocks/>
              </p:cNvSpPr>
              <p:nvPr/>
            </p:nvSpPr>
            <p:spPr bwMode="auto">
              <a:xfrm>
                <a:off x="2369" y="1791"/>
                <a:ext cx="624" cy="112"/>
              </a:xfrm>
              <a:custGeom>
                <a:avLst/>
                <a:gdLst>
                  <a:gd name="T0" fmla="*/ 0 w 624"/>
                  <a:gd name="T1" fmla="*/ 56 h 112"/>
                  <a:gd name="T2" fmla="*/ 48 w 624"/>
                  <a:gd name="T3" fmla="*/ 56 h 112"/>
                  <a:gd name="T4" fmla="*/ 96 w 624"/>
                  <a:gd name="T5" fmla="*/ 104 h 112"/>
                  <a:gd name="T6" fmla="*/ 144 w 624"/>
                  <a:gd name="T7" fmla="*/ 8 h 112"/>
                  <a:gd name="T8" fmla="*/ 192 w 624"/>
                  <a:gd name="T9" fmla="*/ 104 h 112"/>
                  <a:gd name="T10" fmla="*/ 240 w 624"/>
                  <a:gd name="T11" fmla="*/ 8 h 112"/>
                  <a:gd name="T12" fmla="*/ 288 w 624"/>
                  <a:gd name="T13" fmla="*/ 104 h 112"/>
                  <a:gd name="T14" fmla="*/ 336 w 624"/>
                  <a:gd name="T15" fmla="*/ 8 h 112"/>
                  <a:gd name="T16" fmla="*/ 384 w 624"/>
                  <a:gd name="T17" fmla="*/ 104 h 112"/>
                  <a:gd name="T18" fmla="*/ 432 w 624"/>
                  <a:gd name="T19" fmla="*/ 8 h 112"/>
                  <a:gd name="T20" fmla="*/ 480 w 624"/>
                  <a:gd name="T21" fmla="*/ 104 h 112"/>
                  <a:gd name="T22" fmla="*/ 528 w 624"/>
                  <a:gd name="T23" fmla="*/ 8 h 112"/>
                  <a:gd name="T24" fmla="*/ 576 w 624"/>
                  <a:gd name="T25" fmla="*/ 56 h 112"/>
                  <a:gd name="T26" fmla="*/ 624 w 624"/>
                  <a:gd name="T27" fmla="*/ 56 h 1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4"/>
                  <a:gd name="T43" fmla="*/ 0 h 112"/>
                  <a:gd name="T44" fmla="*/ 624 w 624"/>
                  <a:gd name="T45" fmla="*/ 112 h 1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4" h="112">
                    <a:moveTo>
                      <a:pt x="0" y="56"/>
                    </a:moveTo>
                    <a:cubicBezTo>
                      <a:pt x="16" y="52"/>
                      <a:pt x="32" y="48"/>
                      <a:pt x="48" y="56"/>
                    </a:cubicBezTo>
                    <a:cubicBezTo>
                      <a:pt x="64" y="64"/>
                      <a:pt x="80" y="112"/>
                      <a:pt x="96" y="104"/>
                    </a:cubicBezTo>
                    <a:cubicBezTo>
                      <a:pt x="112" y="96"/>
                      <a:pt x="128" y="8"/>
                      <a:pt x="144" y="8"/>
                    </a:cubicBezTo>
                    <a:cubicBezTo>
                      <a:pt x="160" y="8"/>
                      <a:pt x="176" y="104"/>
                      <a:pt x="192" y="104"/>
                    </a:cubicBezTo>
                    <a:cubicBezTo>
                      <a:pt x="208" y="104"/>
                      <a:pt x="224" y="8"/>
                      <a:pt x="240" y="8"/>
                    </a:cubicBezTo>
                    <a:cubicBezTo>
                      <a:pt x="256" y="8"/>
                      <a:pt x="272" y="104"/>
                      <a:pt x="288" y="104"/>
                    </a:cubicBezTo>
                    <a:cubicBezTo>
                      <a:pt x="304" y="104"/>
                      <a:pt x="320" y="8"/>
                      <a:pt x="336" y="8"/>
                    </a:cubicBezTo>
                    <a:cubicBezTo>
                      <a:pt x="352" y="8"/>
                      <a:pt x="368" y="104"/>
                      <a:pt x="384" y="104"/>
                    </a:cubicBezTo>
                    <a:cubicBezTo>
                      <a:pt x="400" y="104"/>
                      <a:pt x="416" y="8"/>
                      <a:pt x="432" y="8"/>
                    </a:cubicBezTo>
                    <a:cubicBezTo>
                      <a:pt x="448" y="8"/>
                      <a:pt x="464" y="104"/>
                      <a:pt x="480" y="104"/>
                    </a:cubicBezTo>
                    <a:cubicBezTo>
                      <a:pt x="496" y="104"/>
                      <a:pt x="512" y="16"/>
                      <a:pt x="528" y="8"/>
                    </a:cubicBezTo>
                    <a:cubicBezTo>
                      <a:pt x="544" y="0"/>
                      <a:pt x="560" y="48"/>
                      <a:pt x="576" y="56"/>
                    </a:cubicBezTo>
                    <a:cubicBezTo>
                      <a:pt x="592" y="64"/>
                      <a:pt x="616" y="56"/>
                      <a:pt x="624" y="56"/>
                    </a:cubicBezTo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 type="none" w="sm" len="sm"/>
                <a:tailEnd type="triangle" w="med" len="med"/>
              </a:ln>
            </p:spPr>
            <p:txBody>
              <a:bodyPr rot="10800000" vert="eaVert"/>
              <a:lstStyle/>
              <a:p>
                <a:endParaRPr lang="zh-CN" altLang="en-US"/>
              </a:p>
            </p:txBody>
          </p:sp>
          <p:sp>
            <p:nvSpPr>
              <p:cNvPr id="25664" name="AutoShape 15"/>
              <p:cNvSpPr>
                <a:spLocks noChangeArrowheads="1"/>
              </p:cNvSpPr>
              <p:nvPr/>
            </p:nvSpPr>
            <p:spPr bwMode="auto">
              <a:xfrm>
                <a:off x="2996" y="1794"/>
                <a:ext cx="144" cy="96"/>
              </a:xfrm>
              <a:prstGeom prst="irregularSeal1">
                <a:avLst/>
              </a:prstGeom>
              <a:solidFill>
                <a:srgbClr val="0000FF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zh-CN" altLang="zh-CN" sz="3200" i="0">
                  <a:solidFill>
                    <a:srgbClr val="006699"/>
                  </a:solidFill>
                  <a:latin typeface="Freestyle Script" pitchFamily="66" charset="0"/>
                  <a:sym typeface="Wingdings" pitchFamily="2" charset="2"/>
                </a:endParaRPr>
              </a:p>
            </p:txBody>
          </p:sp>
        </p:grpSp>
        <p:sp>
          <p:nvSpPr>
            <p:cNvPr id="25662" name="Rectangle 26"/>
            <p:cNvSpPr>
              <a:spLocks noChangeArrowheads="1"/>
            </p:cNvSpPr>
            <p:nvPr/>
          </p:nvSpPr>
          <p:spPr bwMode="auto">
            <a:xfrm>
              <a:off x="768" y="20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2800" b="1" i="0">
                  <a:solidFill>
                    <a:srgbClr val="006699"/>
                  </a:solidFill>
                  <a:latin typeface="Symbol" pitchFamily="18" charset="2"/>
                  <a:sym typeface="Symbol" pitchFamily="18" charset="2"/>
                </a:rPr>
                <a:t></a:t>
              </a:r>
            </a:p>
          </p:txBody>
        </p:sp>
      </p:grp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1447800" y="2895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3200" i="0">
              <a:solidFill>
                <a:srgbClr val="006699"/>
              </a:solidFill>
              <a:latin typeface="Freestyle Script" pitchFamily="66" charset="0"/>
              <a:sym typeface="Wingdings" pitchFamily="2" charset="2"/>
            </a:endParaRP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7086600" y="2057400"/>
            <a:ext cx="1130300" cy="457200"/>
            <a:chOff x="4712" y="2160"/>
            <a:chExt cx="712" cy="288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4712" y="2296"/>
              <a:ext cx="442" cy="73"/>
              <a:chOff x="2369" y="1791"/>
              <a:chExt cx="771" cy="112"/>
            </a:xfrm>
          </p:grpSpPr>
          <p:sp>
            <p:nvSpPr>
              <p:cNvPr id="25659" name="Freeform 36"/>
              <p:cNvSpPr>
                <a:spLocks/>
              </p:cNvSpPr>
              <p:nvPr/>
            </p:nvSpPr>
            <p:spPr bwMode="auto">
              <a:xfrm>
                <a:off x="2369" y="1791"/>
                <a:ext cx="624" cy="112"/>
              </a:xfrm>
              <a:custGeom>
                <a:avLst/>
                <a:gdLst>
                  <a:gd name="T0" fmla="*/ 0 w 624"/>
                  <a:gd name="T1" fmla="*/ 56 h 112"/>
                  <a:gd name="T2" fmla="*/ 48 w 624"/>
                  <a:gd name="T3" fmla="*/ 56 h 112"/>
                  <a:gd name="T4" fmla="*/ 96 w 624"/>
                  <a:gd name="T5" fmla="*/ 104 h 112"/>
                  <a:gd name="T6" fmla="*/ 144 w 624"/>
                  <a:gd name="T7" fmla="*/ 8 h 112"/>
                  <a:gd name="T8" fmla="*/ 192 w 624"/>
                  <a:gd name="T9" fmla="*/ 104 h 112"/>
                  <a:gd name="T10" fmla="*/ 240 w 624"/>
                  <a:gd name="T11" fmla="*/ 8 h 112"/>
                  <a:gd name="T12" fmla="*/ 288 w 624"/>
                  <a:gd name="T13" fmla="*/ 104 h 112"/>
                  <a:gd name="T14" fmla="*/ 336 w 624"/>
                  <a:gd name="T15" fmla="*/ 8 h 112"/>
                  <a:gd name="T16" fmla="*/ 384 w 624"/>
                  <a:gd name="T17" fmla="*/ 104 h 112"/>
                  <a:gd name="T18" fmla="*/ 432 w 624"/>
                  <a:gd name="T19" fmla="*/ 8 h 112"/>
                  <a:gd name="T20" fmla="*/ 480 w 624"/>
                  <a:gd name="T21" fmla="*/ 104 h 112"/>
                  <a:gd name="T22" fmla="*/ 528 w 624"/>
                  <a:gd name="T23" fmla="*/ 8 h 112"/>
                  <a:gd name="T24" fmla="*/ 576 w 624"/>
                  <a:gd name="T25" fmla="*/ 56 h 112"/>
                  <a:gd name="T26" fmla="*/ 624 w 624"/>
                  <a:gd name="T27" fmla="*/ 56 h 1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4"/>
                  <a:gd name="T43" fmla="*/ 0 h 112"/>
                  <a:gd name="T44" fmla="*/ 624 w 624"/>
                  <a:gd name="T45" fmla="*/ 112 h 1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4" h="112">
                    <a:moveTo>
                      <a:pt x="0" y="56"/>
                    </a:moveTo>
                    <a:cubicBezTo>
                      <a:pt x="16" y="52"/>
                      <a:pt x="32" y="48"/>
                      <a:pt x="48" y="56"/>
                    </a:cubicBezTo>
                    <a:cubicBezTo>
                      <a:pt x="64" y="64"/>
                      <a:pt x="80" y="112"/>
                      <a:pt x="96" y="104"/>
                    </a:cubicBezTo>
                    <a:cubicBezTo>
                      <a:pt x="112" y="96"/>
                      <a:pt x="128" y="8"/>
                      <a:pt x="144" y="8"/>
                    </a:cubicBezTo>
                    <a:cubicBezTo>
                      <a:pt x="160" y="8"/>
                      <a:pt x="176" y="104"/>
                      <a:pt x="192" y="104"/>
                    </a:cubicBezTo>
                    <a:cubicBezTo>
                      <a:pt x="208" y="104"/>
                      <a:pt x="224" y="8"/>
                      <a:pt x="240" y="8"/>
                    </a:cubicBezTo>
                    <a:cubicBezTo>
                      <a:pt x="256" y="8"/>
                      <a:pt x="272" y="104"/>
                      <a:pt x="288" y="104"/>
                    </a:cubicBezTo>
                    <a:cubicBezTo>
                      <a:pt x="304" y="104"/>
                      <a:pt x="320" y="8"/>
                      <a:pt x="336" y="8"/>
                    </a:cubicBezTo>
                    <a:cubicBezTo>
                      <a:pt x="352" y="8"/>
                      <a:pt x="368" y="104"/>
                      <a:pt x="384" y="104"/>
                    </a:cubicBezTo>
                    <a:cubicBezTo>
                      <a:pt x="400" y="104"/>
                      <a:pt x="416" y="8"/>
                      <a:pt x="432" y="8"/>
                    </a:cubicBezTo>
                    <a:cubicBezTo>
                      <a:pt x="448" y="8"/>
                      <a:pt x="464" y="104"/>
                      <a:pt x="480" y="104"/>
                    </a:cubicBezTo>
                    <a:cubicBezTo>
                      <a:pt x="496" y="104"/>
                      <a:pt x="512" y="16"/>
                      <a:pt x="528" y="8"/>
                    </a:cubicBezTo>
                    <a:cubicBezTo>
                      <a:pt x="544" y="0"/>
                      <a:pt x="560" y="48"/>
                      <a:pt x="576" y="56"/>
                    </a:cubicBezTo>
                    <a:cubicBezTo>
                      <a:pt x="592" y="64"/>
                      <a:pt x="616" y="56"/>
                      <a:pt x="624" y="56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60" name="AutoShape 37"/>
              <p:cNvSpPr>
                <a:spLocks noChangeArrowheads="1"/>
              </p:cNvSpPr>
              <p:nvPr/>
            </p:nvSpPr>
            <p:spPr bwMode="auto">
              <a:xfrm>
                <a:off x="2996" y="1794"/>
                <a:ext cx="144" cy="96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zh-CN" sz="3200" i="0">
                  <a:solidFill>
                    <a:srgbClr val="006699"/>
                  </a:solidFill>
                  <a:latin typeface="Freestyle Script" pitchFamily="66" charset="0"/>
                  <a:sym typeface="Wingdings" pitchFamily="2" charset="2"/>
                </a:endParaRPr>
              </a:p>
            </p:txBody>
          </p:sp>
        </p:grpSp>
        <p:sp>
          <p:nvSpPr>
            <p:cNvPr id="25658" name="Rectangle 38"/>
            <p:cNvSpPr>
              <a:spLocks noChangeArrowheads="1"/>
            </p:cNvSpPr>
            <p:nvPr/>
          </p:nvSpPr>
          <p:spPr bwMode="auto">
            <a:xfrm>
              <a:off x="5136" y="216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2800" b="1" i="0">
                  <a:solidFill>
                    <a:srgbClr val="006699"/>
                  </a:solidFill>
                  <a:latin typeface="Symbol" pitchFamily="18" charset="2"/>
                  <a:sym typeface="Symbol" pitchFamily="18" charset="2"/>
                </a:rPr>
                <a:t></a:t>
              </a:r>
            </a:p>
          </p:txBody>
        </p:sp>
      </p:grpSp>
      <p:sp>
        <p:nvSpPr>
          <p:cNvPr id="4136" name="Rectangle 40"/>
          <p:cNvSpPr>
            <a:spLocks noChangeArrowheads="1"/>
          </p:cNvSpPr>
          <p:nvPr/>
        </p:nvSpPr>
        <p:spPr bwMode="auto">
          <a:xfrm>
            <a:off x="5573713" y="928688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400" b="1" i="0" dirty="0" err="1">
                <a:solidFill>
                  <a:srgbClr val="006699"/>
                </a:solidFill>
                <a:latin typeface="+mn-lt"/>
                <a:sym typeface="Wingdings" pitchFamily="2" charset="2"/>
              </a:rPr>
              <a:t>TOF</a:t>
            </a:r>
          </a:p>
        </p:txBody>
      </p:sp>
      <p:sp>
        <p:nvSpPr>
          <p:cNvPr id="25612" name="Line 42"/>
          <p:cNvSpPr>
            <a:spLocks noChangeShapeType="1"/>
          </p:cNvSpPr>
          <p:nvPr/>
        </p:nvSpPr>
        <p:spPr bwMode="auto">
          <a:xfrm flipH="1">
            <a:off x="5791200" y="1295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Line 43"/>
          <p:cNvSpPr>
            <a:spLocks noChangeShapeType="1"/>
          </p:cNvSpPr>
          <p:nvPr/>
        </p:nvSpPr>
        <p:spPr bwMode="auto">
          <a:xfrm>
            <a:off x="6096000" y="1295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40" name="Rectangle 44"/>
          <p:cNvSpPr>
            <a:spLocks noChangeArrowheads="1"/>
          </p:cNvSpPr>
          <p:nvPr/>
        </p:nvSpPr>
        <p:spPr bwMode="auto">
          <a:xfrm>
            <a:off x="6629400" y="9906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400" b="1" i="0" dirty="0" err="1">
                <a:solidFill>
                  <a:srgbClr val="006699"/>
                </a:solidFill>
                <a:latin typeface="+mn-lt"/>
                <a:sym typeface="Wingdings" pitchFamily="2" charset="2"/>
              </a:rPr>
              <a:t>Si</a:t>
            </a:r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7924800" y="15240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400" b="1" i="0" dirty="0" err="1">
                <a:solidFill>
                  <a:srgbClr val="006699"/>
                </a:solidFill>
                <a:latin typeface="+mn-lt"/>
                <a:sym typeface="Wingdings" pitchFamily="2" charset="2"/>
              </a:rPr>
              <a:t>Ge</a:t>
            </a:r>
          </a:p>
        </p:txBody>
      </p:sp>
      <p:sp>
        <p:nvSpPr>
          <p:cNvPr id="25616" name="Line 59"/>
          <p:cNvSpPr>
            <a:spLocks noChangeShapeType="1"/>
          </p:cNvSpPr>
          <p:nvPr/>
        </p:nvSpPr>
        <p:spPr bwMode="auto">
          <a:xfrm>
            <a:off x="2209800" y="1219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7" name="Line 60"/>
          <p:cNvSpPr>
            <a:spLocks noChangeShapeType="1"/>
          </p:cNvSpPr>
          <p:nvPr/>
        </p:nvSpPr>
        <p:spPr bwMode="auto">
          <a:xfrm>
            <a:off x="2209800" y="121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8" name="Line 61"/>
          <p:cNvSpPr>
            <a:spLocks noChangeShapeType="1"/>
          </p:cNvSpPr>
          <p:nvPr/>
        </p:nvSpPr>
        <p:spPr bwMode="auto">
          <a:xfrm>
            <a:off x="5334000" y="121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9" name="Rectangle 62"/>
          <p:cNvSpPr>
            <a:spLocks noChangeArrowheads="1"/>
          </p:cNvSpPr>
          <p:nvPr/>
        </p:nvSpPr>
        <p:spPr bwMode="auto">
          <a:xfrm>
            <a:off x="1905000" y="838200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zh-CN" sz="2400" b="1" i="0">
                <a:solidFill>
                  <a:srgbClr val="006699"/>
                </a:solidFill>
                <a:ea typeface="黑体" pitchFamily="49" charset="-122"/>
                <a:sym typeface="Wingdings" pitchFamily="2" charset="2"/>
              </a:rPr>
              <a:t>Recoil separator</a:t>
            </a:r>
          </a:p>
        </p:txBody>
      </p:sp>
      <p:sp>
        <p:nvSpPr>
          <p:cNvPr id="4159" name="Oval 63"/>
          <p:cNvSpPr>
            <a:spLocks noChangeArrowheads="1"/>
          </p:cNvSpPr>
          <p:nvPr/>
        </p:nvSpPr>
        <p:spPr bwMode="auto">
          <a:xfrm>
            <a:off x="69342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 sz="3200" i="0">
              <a:solidFill>
                <a:srgbClr val="006699"/>
              </a:solidFill>
              <a:latin typeface="Freestyle Script" pitchFamily="66" charset="0"/>
              <a:sym typeface="Wingdings" pitchFamily="2" charset="2"/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3505200" y="3581400"/>
            <a:ext cx="838200" cy="533400"/>
            <a:chOff x="2208" y="2256"/>
            <a:chExt cx="528" cy="336"/>
          </a:xfrm>
        </p:grpSpPr>
        <p:sp>
          <p:nvSpPr>
            <p:cNvPr id="25654" name="Line 64"/>
            <p:cNvSpPr>
              <a:spLocks noChangeShapeType="1"/>
            </p:cNvSpPr>
            <p:nvPr/>
          </p:nvSpPr>
          <p:spPr bwMode="auto">
            <a:xfrm>
              <a:off x="2208" y="225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5" name="Line 66"/>
            <p:cNvSpPr>
              <a:spLocks noChangeShapeType="1"/>
            </p:cNvSpPr>
            <p:nvPr/>
          </p:nvSpPr>
          <p:spPr bwMode="auto">
            <a:xfrm>
              <a:off x="2448" y="2256"/>
              <a:ext cx="0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6" name="Rectangle 67"/>
            <p:cNvSpPr>
              <a:spLocks noChangeArrowheads="1"/>
            </p:cNvSpPr>
            <p:nvPr/>
          </p:nvSpPr>
          <p:spPr bwMode="auto">
            <a:xfrm>
              <a:off x="2496" y="2304"/>
              <a:ext cx="1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0">
                  <a:solidFill>
                    <a:srgbClr val="006699"/>
                  </a:solidFill>
                  <a:latin typeface="Freestyle Script" pitchFamily="66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505200" y="4114800"/>
            <a:ext cx="838200" cy="533400"/>
            <a:chOff x="2208" y="2256"/>
            <a:chExt cx="528" cy="336"/>
          </a:xfrm>
        </p:grpSpPr>
        <p:sp>
          <p:nvSpPr>
            <p:cNvPr id="25651" name="Line 70"/>
            <p:cNvSpPr>
              <a:spLocks noChangeShapeType="1"/>
            </p:cNvSpPr>
            <p:nvPr/>
          </p:nvSpPr>
          <p:spPr bwMode="auto">
            <a:xfrm>
              <a:off x="2208" y="225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2" name="Line 71"/>
            <p:cNvSpPr>
              <a:spLocks noChangeShapeType="1"/>
            </p:cNvSpPr>
            <p:nvPr/>
          </p:nvSpPr>
          <p:spPr bwMode="auto">
            <a:xfrm>
              <a:off x="2448" y="2256"/>
              <a:ext cx="0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53" name="Rectangle 72"/>
            <p:cNvSpPr>
              <a:spLocks noChangeArrowheads="1"/>
            </p:cNvSpPr>
            <p:nvPr/>
          </p:nvSpPr>
          <p:spPr bwMode="auto">
            <a:xfrm>
              <a:off x="2496" y="2304"/>
              <a:ext cx="17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000" i="0">
                  <a:solidFill>
                    <a:srgbClr val="006699"/>
                  </a:solidFill>
                  <a:latin typeface="Freestyle Script" pitchFamily="66" charset="0"/>
                  <a:sym typeface="Symbol" pitchFamily="18" charset="2"/>
                </a:rPr>
                <a:t></a:t>
              </a:r>
            </a:p>
          </p:txBody>
        </p:sp>
      </p:grpSp>
      <p:sp>
        <p:nvSpPr>
          <p:cNvPr id="25623" name="Line 74"/>
          <p:cNvSpPr>
            <a:spLocks noChangeShapeType="1"/>
          </p:cNvSpPr>
          <p:nvPr/>
        </p:nvSpPr>
        <p:spPr bwMode="auto">
          <a:xfrm>
            <a:off x="3352800" y="46482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4" name="Line 75"/>
          <p:cNvSpPr>
            <a:spLocks noChangeShapeType="1"/>
          </p:cNvSpPr>
          <p:nvPr/>
        </p:nvSpPr>
        <p:spPr bwMode="auto">
          <a:xfrm>
            <a:off x="3886200" y="4648200"/>
            <a:ext cx="0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5" name="Rectangle 76"/>
          <p:cNvSpPr>
            <a:spLocks noChangeArrowheads="1"/>
          </p:cNvSpPr>
          <p:nvPr/>
        </p:nvSpPr>
        <p:spPr bwMode="auto">
          <a:xfrm>
            <a:off x="3962400" y="4724400"/>
            <a:ext cx="277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i="0">
                <a:solidFill>
                  <a:srgbClr val="006699"/>
                </a:solidFill>
                <a:latin typeface="Freestyle Script" pitchFamily="66" charset="0"/>
                <a:sym typeface="Symbol" pitchFamily="18" charset="2"/>
              </a:rPr>
              <a:t></a:t>
            </a:r>
          </a:p>
        </p:txBody>
      </p:sp>
      <p:sp>
        <p:nvSpPr>
          <p:cNvPr id="4173" name="Rectangle 77"/>
          <p:cNvSpPr>
            <a:spLocks noChangeArrowheads="1"/>
          </p:cNvSpPr>
          <p:nvPr/>
        </p:nvSpPr>
        <p:spPr bwMode="auto">
          <a:xfrm>
            <a:off x="2362200" y="4419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i="0" dirty="0">
                <a:solidFill>
                  <a:srgbClr val="006699"/>
                </a:solidFill>
                <a:latin typeface="+mn-lt"/>
                <a:sym typeface="Symbol" pitchFamily="18" charset="2"/>
              </a:rPr>
              <a:t>isomer</a:t>
            </a:r>
          </a:p>
        </p:txBody>
      </p:sp>
      <p:sp>
        <p:nvSpPr>
          <p:cNvPr id="25627" name="Rectangle 85"/>
          <p:cNvSpPr>
            <a:spLocks noChangeArrowheads="1"/>
          </p:cNvSpPr>
          <p:nvPr/>
        </p:nvSpPr>
        <p:spPr bwMode="auto">
          <a:xfrm>
            <a:off x="4495800" y="4953000"/>
            <a:ext cx="620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0">
                <a:solidFill>
                  <a:srgbClr val="006699"/>
                </a:solidFill>
                <a:sym typeface="Symbol" pitchFamily="18" charset="2"/>
              </a:rPr>
              <a:t>G.S</a:t>
            </a:r>
            <a:endParaRPr lang="en-US" altLang="en-US" sz="2000" b="1">
              <a:solidFill>
                <a:srgbClr val="006699"/>
              </a:solidFill>
              <a:sym typeface="Symbol" pitchFamily="18" charset="2"/>
            </a:endParaRPr>
          </a:p>
        </p:txBody>
      </p:sp>
      <p:grpSp>
        <p:nvGrpSpPr>
          <p:cNvPr id="10" name="Group 88"/>
          <p:cNvGrpSpPr>
            <a:grpSpLocks/>
          </p:cNvGrpSpPr>
          <p:nvPr/>
        </p:nvGrpSpPr>
        <p:grpSpPr bwMode="auto">
          <a:xfrm>
            <a:off x="1981200" y="4648200"/>
            <a:ext cx="2514600" cy="1585913"/>
            <a:chOff x="1296" y="2928"/>
            <a:chExt cx="1584" cy="999"/>
          </a:xfrm>
        </p:grpSpPr>
        <p:sp>
          <p:nvSpPr>
            <p:cNvPr id="25643" name="Line 79"/>
            <p:cNvSpPr>
              <a:spLocks noChangeShapeType="1"/>
            </p:cNvSpPr>
            <p:nvPr/>
          </p:nvSpPr>
          <p:spPr bwMode="auto">
            <a:xfrm>
              <a:off x="2112" y="3264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4" name="Line 80"/>
            <p:cNvSpPr>
              <a:spLocks noChangeShapeType="1"/>
            </p:cNvSpPr>
            <p:nvPr/>
          </p:nvSpPr>
          <p:spPr bwMode="auto">
            <a:xfrm flipH="1">
              <a:off x="1728" y="2928"/>
              <a:ext cx="432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5" name="Line 81"/>
            <p:cNvSpPr>
              <a:spLocks noChangeShapeType="1"/>
            </p:cNvSpPr>
            <p:nvPr/>
          </p:nvSpPr>
          <p:spPr bwMode="auto">
            <a:xfrm>
              <a:off x="1296" y="3600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6" name="Line 82"/>
            <p:cNvSpPr>
              <a:spLocks noChangeShapeType="1"/>
            </p:cNvSpPr>
            <p:nvPr/>
          </p:nvSpPr>
          <p:spPr bwMode="auto">
            <a:xfrm flipH="1">
              <a:off x="1728" y="3264"/>
              <a:ext cx="528" cy="33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9" name="Rectangle 83"/>
            <p:cNvSpPr>
              <a:spLocks noChangeArrowheads="1"/>
            </p:cNvSpPr>
            <p:nvPr/>
          </p:nvSpPr>
          <p:spPr bwMode="auto">
            <a:xfrm>
              <a:off x="1506" y="3007"/>
              <a:ext cx="4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i="0" dirty="0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</a:t>
              </a:r>
              <a:r>
                <a:rPr lang="en-US" altLang="zh-CN" sz="3200" b="1" i="0" dirty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,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p</a:t>
              </a:r>
              <a:endParaRPr lang="en-US" altLang="en-US" sz="3200" b="1" dirty="0">
                <a:solidFill>
                  <a:srgbClr val="FF0000"/>
                </a:solidFill>
                <a:latin typeface="+mn-lt"/>
                <a:sym typeface="Symbol" pitchFamily="18" charset="2"/>
              </a:endParaRPr>
            </a:p>
          </p:txBody>
        </p:sp>
        <p:sp>
          <p:nvSpPr>
            <p:cNvPr id="4180" name="Rectangle 84"/>
            <p:cNvSpPr>
              <a:spLocks noChangeArrowheads="1"/>
            </p:cNvSpPr>
            <p:nvPr/>
          </p:nvSpPr>
          <p:spPr bwMode="auto">
            <a:xfrm>
              <a:off x="1980" y="3285"/>
              <a:ext cx="4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b="1" i="0" dirty="0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</a:t>
              </a:r>
              <a:r>
                <a:rPr lang="en-US" altLang="zh-CN" sz="3200" b="1" i="0" dirty="0">
                  <a:solidFill>
                    <a:srgbClr val="FF0000"/>
                  </a:solidFill>
                  <a:latin typeface="Freestyle Script" pitchFamily="66" charset="0"/>
                  <a:sym typeface="Symbol" pitchFamily="18" charset="2"/>
                </a:rPr>
                <a:t>,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sym typeface="Symbol" pitchFamily="18" charset="2"/>
                </a:rPr>
                <a:t>p</a:t>
              </a:r>
              <a:endParaRPr lang="en-US" altLang="en-US" sz="3200" b="1" dirty="0">
                <a:solidFill>
                  <a:srgbClr val="FF0000"/>
                </a:solidFill>
                <a:latin typeface="+mn-lt"/>
                <a:sym typeface="Symbol" pitchFamily="18" charset="2"/>
              </a:endParaRPr>
            </a:p>
          </p:txBody>
        </p:sp>
        <p:sp>
          <p:nvSpPr>
            <p:cNvPr id="25649" name="Rectangle 86"/>
            <p:cNvSpPr>
              <a:spLocks noChangeArrowheads="1"/>
            </p:cNvSpPr>
            <p:nvPr/>
          </p:nvSpPr>
          <p:spPr bwMode="auto">
            <a:xfrm>
              <a:off x="2304" y="3303"/>
              <a:ext cx="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zh-CN" sz="2800" b="1">
                <a:solidFill>
                  <a:schemeClr val="accent2"/>
                </a:solidFill>
                <a:latin typeface="Freestyle Script" pitchFamily="66" charset="0"/>
                <a:ea typeface="黑体" pitchFamily="49" charset="-122"/>
                <a:sym typeface="Symbol" pitchFamily="18" charset="2"/>
              </a:endParaRPr>
            </a:p>
          </p:txBody>
        </p:sp>
        <p:sp>
          <p:nvSpPr>
            <p:cNvPr id="25650" name="Rectangle 87"/>
            <p:cNvSpPr>
              <a:spLocks noChangeArrowheads="1"/>
            </p:cNvSpPr>
            <p:nvPr/>
          </p:nvSpPr>
          <p:spPr bwMode="auto">
            <a:xfrm>
              <a:off x="1350" y="3600"/>
              <a:ext cx="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zh-CN" altLang="zh-CN" sz="2800">
                <a:solidFill>
                  <a:schemeClr val="accent2"/>
                </a:solidFill>
                <a:latin typeface="Freestyle Script" pitchFamily="66" charset="0"/>
                <a:ea typeface="黑体" pitchFamily="49" charset="-122"/>
                <a:sym typeface="Symbol" pitchFamily="18" charset="2"/>
              </a:endParaRPr>
            </a:p>
          </p:txBody>
        </p:sp>
      </p:grpSp>
      <p:grpSp>
        <p:nvGrpSpPr>
          <p:cNvPr id="11" name="组合 72"/>
          <p:cNvGrpSpPr>
            <a:grpSpLocks/>
          </p:cNvGrpSpPr>
          <p:nvPr/>
        </p:nvGrpSpPr>
        <p:grpSpPr bwMode="auto">
          <a:xfrm>
            <a:off x="152400" y="5915025"/>
            <a:ext cx="8869363" cy="714375"/>
            <a:chOff x="457200" y="6000749"/>
            <a:chExt cx="8458200" cy="714398"/>
          </a:xfrm>
        </p:grpSpPr>
        <p:sp>
          <p:nvSpPr>
            <p:cNvPr id="25636" name="Line 48"/>
            <p:cNvSpPr>
              <a:spLocks noChangeShapeType="1"/>
            </p:cNvSpPr>
            <p:nvPr/>
          </p:nvSpPr>
          <p:spPr bwMode="auto">
            <a:xfrm>
              <a:off x="457200" y="6248399"/>
              <a:ext cx="8458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7" name="Line 52"/>
            <p:cNvSpPr>
              <a:spLocks noChangeShapeType="1"/>
            </p:cNvSpPr>
            <p:nvPr/>
          </p:nvSpPr>
          <p:spPr bwMode="auto">
            <a:xfrm>
              <a:off x="7215188" y="6000749"/>
              <a:ext cx="0" cy="25241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8" name="Rectangle 53"/>
            <p:cNvSpPr>
              <a:spLocks noChangeArrowheads="1"/>
            </p:cNvSpPr>
            <p:nvPr/>
          </p:nvSpPr>
          <p:spPr bwMode="auto">
            <a:xfrm>
              <a:off x="1071846" y="6334135"/>
              <a:ext cx="1136945" cy="38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2800" b="1" i="0">
                  <a:solidFill>
                    <a:srgbClr val="FF0000"/>
                  </a:solidFill>
                  <a:sym typeface="Wingdings" pitchFamily="2" charset="2"/>
                </a:rPr>
                <a:t>T</a:t>
              </a:r>
              <a:r>
                <a:rPr lang="en-US" altLang="zh-CN" sz="2800" b="1" i="0" baseline="-10000">
                  <a:solidFill>
                    <a:srgbClr val="FF0000"/>
                  </a:solidFill>
                  <a:sym typeface="Wingdings" pitchFamily="2" charset="2"/>
                </a:rPr>
                <a:t>1</a:t>
              </a:r>
              <a:r>
                <a:rPr lang="zh-CN" altLang="en-US" sz="2800" b="1" i="0">
                  <a:solidFill>
                    <a:srgbClr val="FF0000"/>
                  </a:solidFill>
                  <a:sym typeface="Wingdings" pitchFamily="2" charset="2"/>
                </a:rPr>
                <a:t>＝</a:t>
              </a:r>
              <a:r>
                <a:rPr lang="en-US" altLang="zh-CN" sz="2800" b="1" i="0">
                  <a:solidFill>
                    <a:srgbClr val="FF0000"/>
                  </a:solidFill>
                  <a:sym typeface="Wingdings" pitchFamily="2" charset="2"/>
                </a:rPr>
                <a:t>0</a:t>
              </a:r>
            </a:p>
          </p:txBody>
        </p:sp>
        <p:sp>
          <p:nvSpPr>
            <p:cNvPr id="25639" name="Rectangle 54"/>
            <p:cNvSpPr>
              <a:spLocks noChangeArrowheads="1"/>
            </p:cNvSpPr>
            <p:nvPr/>
          </p:nvSpPr>
          <p:spPr bwMode="auto">
            <a:xfrm>
              <a:off x="6715692" y="6334135"/>
              <a:ext cx="1754619" cy="3810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altLang="zh-CN" sz="2800" b="1" i="0">
                  <a:solidFill>
                    <a:srgbClr val="FF0000"/>
                  </a:solidFill>
                  <a:sym typeface="Wingdings" pitchFamily="2" charset="2"/>
                </a:rPr>
                <a:t>T</a:t>
              </a:r>
              <a:r>
                <a:rPr lang="en-US" altLang="zh-CN" sz="2800" b="1" i="0" baseline="-10000">
                  <a:solidFill>
                    <a:srgbClr val="FF0000"/>
                  </a:solidFill>
                  <a:sym typeface="Symbol" pitchFamily="18" charset="2"/>
                </a:rPr>
                <a:t>3</a:t>
              </a:r>
              <a:r>
                <a:rPr lang="en-US" altLang="zh-CN" sz="2800" b="1" i="0" baseline="-25000">
                  <a:solidFill>
                    <a:srgbClr val="FF0000"/>
                  </a:solidFill>
                  <a:sym typeface="Symbol" pitchFamily="18" charset="2"/>
                </a:rPr>
                <a:t> </a:t>
              </a:r>
              <a:r>
                <a:rPr lang="en-US" altLang="zh-CN" sz="2800" b="1" i="0">
                  <a:solidFill>
                    <a:srgbClr val="FF0000"/>
                  </a:solidFill>
                  <a:sym typeface="Symbol" pitchFamily="18" charset="2"/>
                </a:rPr>
                <a:t>&lt; 3T</a:t>
              </a:r>
              <a:r>
                <a:rPr lang="en-US" altLang="zh-CN" sz="2800" b="1" i="0" baseline="-10000">
                  <a:solidFill>
                    <a:srgbClr val="FF0000"/>
                  </a:solidFill>
                  <a:sym typeface="Symbol" pitchFamily="18" charset="2"/>
                </a:rPr>
                <a:t>1/2</a:t>
              </a: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5301703" y="6334135"/>
              <a:ext cx="1413989" cy="381012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altLang="zh-CN" sz="2800" b="1" i="0">
                  <a:solidFill>
                    <a:srgbClr val="FF0000"/>
                  </a:solidFill>
                  <a:sym typeface="Wingdings" pitchFamily="2" charset="2"/>
                </a:rPr>
                <a:t>T</a:t>
              </a:r>
              <a:r>
                <a:rPr lang="en-US" altLang="zh-CN" sz="2800" b="1" i="0" baseline="-10000">
                  <a:solidFill>
                    <a:srgbClr val="FF0000"/>
                  </a:solidFill>
                  <a:sym typeface="Wingdings" pitchFamily="2" charset="2"/>
                </a:rPr>
                <a:t>2</a:t>
              </a:r>
              <a:r>
                <a:rPr lang="en-US" altLang="zh-CN" sz="2800" b="1" i="0">
                  <a:solidFill>
                    <a:srgbClr val="FF0000"/>
                  </a:solidFill>
                  <a:sym typeface="Symbol" pitchFamily="18" charset="2"/>
                </a:rPr>
                <a:t>1s</a:t>
              </a:r>
            </a:p>
          </p:txBody>
        </p:sp>
        <p:sp>
          <p:nvSpPr>
            <p:cNvPr id="25641" name="Line 52"/>
            <p:cNvSpPr>
              <a:spLocks noChangeShapeType="1"/>
            </p:cNvSpPr>
            <p:nvPr/>
          </p:nvSpPr>
          <p:spPr bwMode="auto">
            <a:xfrm>
              <a:off x="1500188" y="6000750"/>
              <a:ext cx="0" cy="25241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42" name="Line 52"/>
            <p:cNvSpPr>
              <a:spLocks noChangeShapeType="1"/>
            </p:cNvSpPr>
            <p:nvPr/>
          </p:nvSpPr>
          <p:spPr bwMode="auto">
            <a:xfrm>
              <a:off x="6215063" y="6000750"/>
              <a:ext cx="0" cy="25241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2214563" y="18573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800" b="1" i="0" dirty="0">
                <a:solidFill>
                  <a:srgbClr val="006699"/>
                </a:solidFill>
                <a:latin typeface="+mn-lt"/>
                <a:sym typeface="Wingdings" pitchFamily="2" charset="2"/>
              </a:rPr>
              <a:t>Q</a:t>
            </a:r>
          </a:p>
        </p:txBody>
      </p:sp>
      <p:sp>
        <p:nvSpPr>
          <p:cNvPr id="180293" name="Text Box 69"/>
          <p:cNvSpPr txBox="1">
            <a:spLocks noChangeArrowheads="1"/>
          </p:cNvSpPr>
          <p:nvPr/>
        </p:nvSpPr>
        <p:spPr bwMode="auto">
          <a:xfrm>
            <a:off x="6781800" y="1447800"/>
            <a:ext cx="531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sym typeface="Symbol" pitchFamily="18" charset="2"/>
              </a:rPr>
              <a:t>,p</a:t>
            </a:r>
          </a:p>
        </p:txBody>
      </p:sp>
      <p:sp>
        <p:nvSpPr>
          <p:cNvPr id="25632" name="Line 49"/>
          <p:cNvSpPr>
            <a:spLocks noChangeShapeType="1"/>
          </p:cNvSpPr>
          <p:nvPr/>
        </p:nvSpPr>
        <p:spPr bwMode="auto">
          <a:xfrm>
            <a:off x="152400" y="762000"/>
            <a:ext cx="41148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152400"/>
            <a:ext cx="65532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100" b="1" i="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In-beam </a:t>
            </a:r>
            <a:r>
              <a:rPr lang="el-GR" altLang="zh-CN" sz="3100" b="1" i="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黑体" pitchFamily="49" charset="-122"/>
                <a:cs typeface="Times New Roman"/>
              </a:rPr>
              <a:t>γ</a:t>
            </a:r>
            <a:r>
              <a:rPr lang="en-US" altLang="zh-CN" sz="3100" b="1" i="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spectroscopy   </a:t>
            </a:r>
            <a:endParaRPr lang="en-US" altLang="zh-CN" sz="3100" b="1" i="0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25634" name="Text Box 72"/>
          <p:cNvSpPr txBox="1">
            <a:spLocks noChangeArrowheads="1"/>
          </p:cNvSpPr>
          <p:nvPr/>
        </p:nvSpPr>
        <p:spPr bwMode="auto">
          <a:xfrm>
            <a:off x="5421313" y="3309938"/>
            <a:ext cx="36925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CN" sz="2000" b="1" i="0">
              <a:solidFill>
                <a:srgbClr val="006699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zh-CN" sz="2000" b="1" i="0">
                <a:solidFill>
                  <a:srgbClr val="006699"/>
                </a:solidFill>
              </a:rPr>
              <a:t> Collective motions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b="1" i="0">
                <a:solidFill>
                  <a:srgbClr val="006699"/>
                </a:solidFill>
              </a:rPr>
              <a:t> Shape coexistences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b="1" i="0">
                <a:solidFill>
                  <a:srgbClr val="006699"/>
                </a:solidFill>
              </a:rPr>
              <a:t> Single particle excitations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b="1" i="0">
                <a:solidFill>
                  <a:srgbClr val="006699"/>
                </a:solidFill>
              </a:rPr>
              <a:t> Search for isomers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b="1" i="0">
                <a:solidFill>
                  <a:srgbClr val="006699"/>
                </a:solidFill>
              </a:rPr>
              <a:t> Decay studies  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000" b="1" i="0">
                <a:solidFill>
                  <a:srgbClr val="006699"/>
                </a:solidFill>
              </a:rPr>
              <a:t> Synthesis of new isotopes</a:t>
            </a:r>
            <a:r>
              <a:rPr lang="en-US" altLang="zh-CN" b="1">
                <a:solidFill>
                  <a:srgbClr val="006699"/>
                </a:solidFill>
              </a:rPr>
              <a:t> </a:t>
            </a:r>
          </a:p>
        </p:txBody>
      </p:sp>
      <p:sp>
        <p:nvSpPr>
          <p:cNvPr id="25635" name="Rectangle 73"/>
          <p:cNvSpPr>
            <a:spLocks noChangeArrowheads="1"/>
          </p:cNvSpPr>
          <p:nvPr/>
        </p:nvSpPr>
        <p:spPr bwMode="auto">
          <a:xfrm>
            <a:off x="0" y="10668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i="0">
                <a:solidFill>
                  <a:srgbClr val="006699"/>
                </a:solidFill>
              </a:rPr>
              <a:t>8Clovers+14Ges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10833 -0.06666 " pathEditMode="relative" ptsTypes="AA">
                                      <p:cBhvr>
                                        <p:cTn id="6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06666 C 0.16562 -0.10624 0.22291 -0.1456 0.26562 -0.15694 C 0.30833 -0.16828 0.34809 -0.13842 0.36458 -0.13472 " pathEditMode="relative" ptsTypes="aaA">
                                      <p:cBhvr>
                                        <p:cTn id="29" dur="3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0.05504 -0.0375 0.11025 -0.07477 0.15521 -0.09306 C 0.20018 -0.11134 0.19688 -0.10718 0.2698 -0.10972 C 0.34271 -0.11227 0.53889 -0.10857 0.59271 -0.10833 " pathEditMode="relative" ptsTypes="aaaA">
                                      <p:cBhvr>
                                        <p:cTn id="31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7 L 0.00104 -0.06382 " pathEditMode="relative" ptsTypes="AA">
                                      <p:cBhvr>
                                        <p:cTn id="42" dur="2000" fill="hold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4114" grpId="1" animBg="1"/>
      <p:bldP spid="4115" grpId="0" animBg="1"/>
      <p:bldP spid="4159" grpId="0" animBg="1"/>
      <p:bldP spid="4159" grpId="1" animBg="1"/>
      <p:bldP spid="180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6172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32" y="2060848"/>
            <a:ext cx="1872208" cy="2016125"/>
          </a:xfrm>
          <a:noFill/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6262688" y="2614613"/>
            <a:ext cx="23034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i="0" dirty="0">
                <a:latin typeface="Times New Roman" pitchFamily="18" charset="0"/>
              </a:rPr>
              <a:t>Time </a:t>
            </a:r>
            <a:r>
              <a:rPr lang="en-US" altLang="zh-CN" sz="2400" i="0" dirty="0" smtClean="0">
                <a:latin typeface="Times New Roman" pitchFamily="18" charset="0"/>
              </a:rPr>
              <a:t>of Flight detector</a:t>
            </a:r>
            <a:endParaRPr lang="en-US" altLang="zh-CN" sz="2400" i="0" dirty="0">
              <a:latin typeface="Times New Roman" pitchFamily="18" charset="0"/>
            </a:endParaRPr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 flipH="1" flipV="1">
            <a:off x="5791200" y="28956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5258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9088" y="980728"/>
            <a:ext cx="374491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49"/>
          <p:cNvSpPr>
            <a:spLocks noChangeShapeType="1"/>
          </p:cNvSpPr>
          <p:nvPr/>
        </p:nvSpPr>
        <p:spPr bwMode="auto">
          <a:xfrm>
            <a:off x="152400" y="838200"/>
            <a:ext cx="67818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28600"/>
            <a:ext cx="8610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100" b="1" i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Mass measurement: facility and methods </a:t>
            </a:r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179512" y="1196752"/>
            <a:ext cx="3962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000" b="1" i="0" dirty="0">
                <a:solidFill>
                  <a:srgbClr val="000066"/>
                </a:solidFill>
              </a:rPr>
              <a:t>RIBLL2: </a:t>
            </a:r>
            <a:r>
              <a:rPr kumimoji="1" lang="en-US" altLang="zh-CN" b="1" i="0" dirty="0">
                <a:solidFill>
                  <a:srgbClr val="000066"/>
                </a:solidFill>
                <a:latin typeface="Garamond" pitchFamily="18" charset="0"/>
              </a:rPr>
              <a:t>radioactive ion production</a:t>
            </a:r>
          </a:p>
          <a:p>
            <a:pPr>
              <a:spcBef>
                <a:spcPct val="20000"/>
              </a:spcBef>
            </a:pPr>
            <a:r>
              <a:rPr kumimoji="1" lang="en-US" altLang="zh-CN" sz="2000" b="1" i="0" dirty="0" err="1">
                <a:solidFill>
                  <a:srgbClr val="000066"/>
                </a:solidFill>
              </a:rPr>
              <a:t>CSRe</a:t>
            </a:r>
            <a:r>
              <a:rPr kumimoji="1" lang="en-US" altLang="zh-CN" sz="2000" b="1" i="0" dirty="0">
                <a:solidFill>
                  <a:srgbClr val="000066"/>
                </a:solidFill>
              </a:rPr>
              <a:t>: </a:t>
            </a:r>
            <a:r>
              <a:rPr kumimoji="1" lang="en-US" altLang="zh-CN" b="1" i="0" dirty="0">
                <a:solidFill>
                  <a:srgbClr val="000066"/>
                </a:solidFill>
                <a:latin typeface="Garamond" pitchFamily="18" charset="0"/>
              </a:rPr>
              <a:t>mass &amp; decay measurement</a:t>
            </a: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5364088" y="4869160"/>
          <a:ext cx="3576637" cy="900112"/>
        </p:xfrm>
        <a:graphic>
          <a:graphicData uri="http://schemas.openxmlformats.org/presentationml/2006/ole">
            <p:oleObj spid="_x0000_s1026" name="公式" r:id="rId6" imgW="1917360" imgH="482400" progId="Equation.3">
              <p:embed/>
            </p:oleObj>
          </a:graphicData>
        </a:graphic>
      </p:graphicFrame>
      <p:sp>
        <p:nvSpPr>
          <p:cNvPr id="1035" name="Line 18"/>
          <p:cNvSpPr>
            <a:spLocks noChangeShapeType="1"/>
          </p:cNvSpPr>
          <p:nvPr/>
        </p:nvSpPr>
        <p:spPr bwMode="auto">
          <a:xfrm>
            <a:off x="7749480" y="5017368"/>
            <a:ext cx="1143000" cy="609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6" name="Line 19"/>
          <p:cNvSpPr>
            <a:spLocks noChangeShapeType="1"/>
          </p:cNvSpPr>
          <p:nvPr/>
        </p:nvSpPr>
        <p:spPr bwMode="auto">
          <a:xfrm flipH="1">
            <a:off x="7749480" y="4941168"/>
            <a:ext cx="990600" cy="6858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7" name="Text Box 20"/>
          <p:cNvSpPr txBox="1">
            <a:spLocks noChangeArrowheads="1"/>
          </p:cNvSpPr>
          <p:nvPr/>
        </p:nvSpPr>
        <p:spPr bwMode="auto">
          <a:xfrm>
            <a:off x="5224264" y="6237312"/>
            <a:ext cx="38842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FF0000"/>
                </a:solidFill>
              </a:rPr>
              <a:t>IMS:  </a:t>
            </a:r>
            <a:r>
              <a:rPr lang="en-US" altLang="zh-CN" sz="2400" b="1" i="0" dirty="0">
                <a:solidFill>
                  <a:srgbClr val="FF0000"/>
                </a:solidFill>
                <a:sym typeface="Symbol" pitchFamily="18" charset="2"/>
              </a:rPr>
              <a:t>  </a:t>
            </a:r>
            <a:r>
              <a:rPr lang="en-US" altLang="zh-CN" sz="2400" b="1" i="0" dirty="0">
                <a:solidFill>
                  <a:srgbClr val="FF0000"/>
                </a:solidFill>
              </a:rPr>
              <a:t>  </a:t>
            </a:r>
            <a:r>
              <a:rPr lang="en-US" altLang="zh-CN" sz="2400" b="1" i="0" dirty="0">
                <a:solidFill>
                  <a:srgbClr val="FF0000"/>
                </a:solidFill>
                <a:sym typeface="Symbol" pitchFamily="18" charset="2"/>
              </a:rPr>
              <a:t></a:t>
            </a:r>
            <a:r>
              <a:rPr lang="en-US" altLang="zh-CN" sz="2400" b="1" i="0" baseline="-25000" dirty="0">
                <a:solidFill>
                  <a:srgbClr val="FF0000"/>
                </a:solidFill>
                <a:sym typeface="Symbol" pitchFamily="18" charset="2"/>
              </a:rPr>
              <a:t>t</a:t>
            </a:r>
            <a:r>
              <a:rPr lang="en-US" altLang="zh-CN" sz="2400" b="1" i="0" dirty="0">
                <a:solidFill>
                  <a:srgbClr val="FF0000"/>
                </a:solidFill>
              </a:rPr>
              <a:t>   SMS: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i="0" dirty="0">
                <a:solidFill>
                  <a:srgbClr val="FF0000"/>
                </a:solidFill>
              </a:rPr>
              <a:t>d</a:t>
            </a:r>
            <a:r>
              <a:rPr lang="en-US" altLang="zh-CN" sz="2400" b="1" i="0" dirty="0">
                <a:solidFill>
                  <a:srgbClr val="FF0000"/>
                </a:solidFill>
                <a:sym typeface="Symbol" pitchFamily="18" charset="2"/>
              </a:rPr>
              <a:t>   0</a:t>
            </a:r>
          </a:p>
        </p:txBody>
      </p:sp>
      <p:sp>
        <p:nvSpPr>
          <p:cNvPr id="1038" name="Text Box 22"/>
          <p:cNvSpPr txBox="1">
            <a:spLocks noChangeArrowheads="1"/>
          </p:cNvSpPr>
          <p:nvPr/>
        </p:nvSpPr>
        <p:spPr bwMode="auto">
          <a:xfrm>
            <a:off x="6228184" y="3459918"/>
            <a:ext cx="2520279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i="0" dirty="0">
                <a:solidFill>
                  <a:srgbClr val="0000FF"/>
                </a:solidFill>
                <a:sym typeface="Symbol" pitchFamily="18" charset="2"/>
              </a:rPr>
              <a:t></a:t>
            </a:r>
            <a:r>
              <a:rPr lang="en-US" altLang="zh-CN" sz="2400" b="1" i="0" baseline="-25000" dirty="0">
                <a:solidFill>
                  <a:srgbClr val="0000FF"/>
                </a:solidFill>
              </a:rPr>
              <a:t>t</a:t>
            </a:r>
            <a:r>
              <a:rPr lang="en-US" altLang="zh-CN" sz="2400" b="1" i="0" dirty="0">
                <a:solidFill>
                  <a:srgbClr val="0000FF"/>
                </a:solidFill>
              </a:rPr>
              <a:t>=1.395 </a:t>
            </a:r>
            <a:r>
              <a:rPr lang="en-US" altLang="zh-CN" sz="2400" b="1" i="0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altLang="zh-CN" sz="2400" b="1" i="0" dirty="0">
                <a:solidFill>
                  <a:srgbClr val="0000FF"/>
                </a:solidFill>
              </a:rPr>
              <a:t>  368 </a:t>
            </a:r>
            <a:r>
              <a:rPr lang="en-US" altLang="zh-CN" sz="2400" b="1" i="0" dirty="0" err="1">
                <a:solidFill>
                  <a:srgbClr val="0000FF"/>
                </a:solidFill>
                <a:ea typeface="黑体" pitchFamily="49" charset="-122"/>
              </a:rPr>
              <a:t>MeV</a:t>
            </a:r>
            <a:r>
              <a:rPr lang="en-US" altLang="zh-CN" sz="2400" b="1" i="0" dirty="0">
                <a:solidFill>
                  <a:srgbClr val="0000FF"/>
                </a:solidFill>
                <a:ea typeface="黑体" pitchFamily="49" charset="-122"/>
              </a:rPr>
              <a:t>/u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 txBox="1">
            <a:spLocks noChangeArrowheads="1"/>
          </p:cNvSpPr>
          <p:nvPr/>
        </p:nvSpPr>
        <p:spPr bwMode="auto">
          <a:xfrm>
            <a:off x="101600" y="4495800"/>
            <a:ext cx="4622800" cy="2133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altLang="zh-CN" sz="2000" b="1" i="0" dirty="0" smtClean="0">
                <a:solidFill>
                  <a:srgbClr val="0000FF"/>
                </a:solidFill>
                <a:ea typeface="黑体" pitchFamily="49" charset="-122"/>
              </a:rPr>
              <a:t>Masses </a:t>
            </a:r>
            <a:r>
              <a:rPr lang="en-US" altLang="zh-CN" sz="2000" b="1" i="0" dirty="0">
                <a:solidFill>
                  <a:srgbClr val="0000FF"/>
                </a:solidFill>
                <a:ea typeface="黑体" pitchFamily="49" charset="-122"/>
              </a:rPr>
              <a:t>measured for the first time</a:t>
            </a:r>
          </a:p>
          <a:p>
            <a:pPr marL="177800" indent="-177800" eaLnBrk="0" hangingPunct="0">
              <a:spcBef>
                <a:spcPct val="10000"/>
              </a:spcBef>
              <a:defRPr/>
            </a:pPr>
            <a:r>
              <a:rPr lang="en-US" altLang="zh-CN" sz="1900" b="1" i="0" baseline="30000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  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43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V,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46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Mn,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47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Mn,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49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Fe,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51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Co 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52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Co, </a:t>
            </a:r>
            <a:r>
              <a:rPr lang="en-US" altLang="zh-CN" b="1" i="0" baseline="30000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53</a:t>
            </a:r>
            <a:r>
              <a:rPr lang="en-US" altLang="zh-CN" b="1" i="0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Ni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55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Cu, 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56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Cu,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63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Ge,</a:t>
            </a:r>
            <a:r>
              <a:rPr lang="en-US" altLang="zh-CN" b="1" i="0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 </a:t>
            </a:r>
            <a:r>
              <a:rPr lang="en-US" altLang="zh-CN" b="1" i="0" baseline="30000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65</a:t>
            </a:r>
            <a:r>
              <a:rPr lang="en-US" altLang="zh-CN" b="1" i="0" dirty="0">
                <a:solidFill>
                  <a:srgbClr val="FF0000"/>
                </a:solidFill>
                <a:latin typeface="Tahoma" pitchFamily="34" charset="0"/>
                <a:ea typeface="黑体" pitchFamily="49" charset="-122"/>
              </a:rPr>
              <a:t>As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67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Se,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71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Kr</a:t>
            </a:r>
          </a:p>
          <a:p>
            <a:pPr marL="177800" indent="-177800" eaLnBrk="0" hangingPunct="0">
              <a:spcBef>
                <a:spcPct val="30000"/>
              </a:spcBef>
              <a:buFontTx/>
              <a:buChar char="•"/>
              <a:defRPr/>
            </a:pPr>
            <a:r>
              <a:rPr lang="en-US" altLang="zh-CN" sz="2000" b="1" i="0" dirty="0" smtClean="0">
                <a:solidFill>
                  <a:srgbClr val="0000FF"/>
                </a:solidFill>
                <a:ea typeface="黑体" pitchFamily="49" charset="-122"/>
              </a:rPr>
              <a:t>Masses with improved</a:t>
            </a:r>
            <a:r>
              <a:rPr lang="en-US" altLang="zh-CN" sz="1900" b="1" i="0" dirty="0" smtClean="0">
                <a:solidFill>
                  <a:srgbClr val="0000FF"/>
                </a:solidFill>
                <a:latin typeface="Tahoma" pitchFamily="34" charset="0"/>
                <a:ea typeface="黑体" pitchFamily="49" charset="-122"/>
              </a:rPr>
              <a:t> </a:t>
            </a:r>
            <a:r>
              <a:rPr lang="en-US" altLang="zh-CN" sz="2000" b="1" dirty="0" smtClean="0">
                <a:solidFill>
                  <a:srgbClr val="0000FF"/>
                </a:solidFill>
                <a:ea typeface="黑体" pitchFamily="49" charset="-122"/>
              </a:rPr>
              <a:t>accuracy</a:t>
            </a:r>
            <a:endParaRPr lang="en-US" altLang="zh-CN" sz="1900" b="1" i="0" dirty="0">
              <a:solidFill>
                <a:srgbClr val="0000FF"/>
              </a:solidFill>
              <a:latin typeface="Tahoma" pitchFamily="34" charset="0"/>
              <a:ea typeface="黑体" pitchFamily="49" charset="-122"/>
            </a:endParaRPr>
          </a:p>
          <a:p>
            <a:pPr marL="177800" indent="-177800" eaLnBrk="0" hangingPunct="0">
              <a:spcBef>
                <a:spcPct val="10000"/>
              </a:spcBef>
              <a:defRPr/>
            </a:pPr>
            <a:r>
              <a:rPr lang="en-US" altLang="zh-CN" sz="1900" b="1" i="0" baseline="30000" dirty="0">
                <a:latin typeface="Tahoma" pitchFamily="34" charset="0"/>
                <a:ea typeface="黑体" pitchFamily="49" charset="-122"/>
              </a:rPr>
              <a:t>   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41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Ti,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45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V,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45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Cr,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47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Cr,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48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Mn,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49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Mn,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51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Fe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    46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Cr,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50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Fe, </a:t>
            </a:r>
            <a:r>
              <a:rPr lang="en-US" altLang="zh-CN" b="1" i="0" baseline="30000" dirty="0">
                <a:latin typeface="Tahoma" pitchFamily="34" charset="0"/>
                <a:ea typeface="黑体" pitchFamily="49" charset="-122"/>
              </a:rPr>
              <a:t>54</a:t>
            </a:r>
            <a:r>
              <a:rPr lang="en-US" altLang="zh-CN" b="1" i="0" dirty="0">
                <a:latin typeface="Tahoma" pitchFamily="34" charset="0"/>
                <a:ea typeface="黑体" pitchFamily="49" charset="-122"/>
              </a:rPr>
              <a:t>Ni</a:t>
            </a:r>
          </a:p>
          <a:p>
            <a:pPr marL="177800" indent="-177800" eaLnBrk="0" hangingPunct="0">
              <a:spcBef>
                <a:spcPct val="15000"/>
              </a:spcBef>
              <a:defRPr/>
            </a:pPr>
            <a:endParaRPr lang="en-US" altLang="zh-CN" sz="19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黑体" pitchFamily="49" charset="-122"/>
            </a:endParaRPr>
          </a:p>
        </p:txBody>
      </p:sp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7244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Line 49"/>
          <p:cNvSpPr>
            <a:spLocks noChangeShapeType="1"/>
          </p:cNvSpPr>
          <p:nvPr/>
        </p:nvSpPr>
        <p:spPr bwMode="auto">
          <a:xfrm>
            <a:off x="152400" y="838200"/>
            <a:ext cx="41148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228600"/>
            <a:ext cx="5257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100" b="1" i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黑体" pitchFamily="49" charset="-122"/>
              </a:rPr>
              <a:t> Mass measurement </a:t>
            </a:r>
          </a:p>
        </p:txBody>
      </p:sp>
      <p:pic>
        <p:nvPicPr>
          <p:cNvPr id="2048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470400"/>
            <a:ext cx="32004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Rectangle 17"/>
          <p:cNvSpPr>
            <a:spLocks noChangeArrowheads="1"/>
          </p:cNvSpPr>
          <p:nvPr/>
        </p:nvSpPr>
        <p:spPr bwMode="auto">
          <a:xfrm>
            <a:off x="5943600" y="3962400"/>
            <a:ext cx="235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i="0">
                <a:solidFill>
                  <a:srgbClr val="FF0000"/>
                </a:solidFill>
              </a:rPr>
              <a:t>m/∆m≈1.7x10</a:t>
            </a:r>
            <a:r>
              <a:rPr lang="en-US" altLang="zh-CN" sz="2400" b="1" i="0" baseline="3000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20488" name="Picture 18"/>
          <p:cNvPicPr>
            <a:picLocks noChangeAspect="1" noChangeArrowheads="1"/>
          </p:cNvPicPr>
          <p:nvPr/>
        </p:nvPicPr>
        <p:blipFill>
          <a:blip r:embed="rId4" cstate="print"/>
          <a:srcRect l="7677" r="9288"/>
          <a:stretch>
            <a:fillRect/>
          </a:stretch>
        </p:blipFill>
        <p:spPr bwMode="auto">
          <a:xfrm>
            <a:off x="4724400" y="838200"/>
            <a:ext cx="44196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1351</Words>
  <Application>Microsoft Office PowerPoint</Application>
  <PresentationFormat>全屏显示(4:3)</PresentationFormat>
  <Paragraphs>359</Paragraphs>
  <Slides>29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2" baseType="lpstr">
      <vt:lpstr>Office 主题</vt:lpstr>
      <vt:lpstr>公式</vt:lpstr>
      <vt:lpstr>Equation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HIAF  Specification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马新文</dc:creator>
  <cp:lastModifiedBy>马新文</cp:lastModifiedBy>
  <cp:revision>25</cp:revision>
  <dcterms:created xsi:type="dcterms:W3CDTF">2012-02-26T11:58:19Z</dcterms:created>
  <dcterms:modified xsi:type="dcterms:W3CDTF">2012-02-28T12:21:13Z</dcterms:modified>
</cp:coreProperties>
</file>